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theme/themeOverride1.xml" ContentType="application/vnd.openxmlformats-officedocument.themeOverride+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notesSlides/notesSlide2.xml" ContentType="application/vnd.openxmlformats-officedocument.presentationml.notesSlide+xml"/>
  <Override PartName="/ppt/charts/chart8.xml" ContentType="application/vnd.openxmlformats-officedocument.drawingml.chart+xml"/>
  <Override PartName="/ppt/drawings/drawing8.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3" r:id="rId6"/>
    <p:sldId id="275" r:id="rId7"/>
    <p:sldId id="270" r:id="rId8"/>
    <p:sldId id="315" r:id="rId9"/>
    <p:sldId id="384" r:id="rId10"/>
    <p:sldId id="364" r:id="rId11"/>
    <p:sldId id="385" r:id="rId12"/>
    <p:sldId id="320" r:id="rId13"/>
    <p:sldId id="338" r:id="rId14"/>
    <p:sldId id="386" r:id="rId15"/>
    <p:sldId id="267" r:id="rId16"/>
    <p:sldId id="327" r:id="rId17"/>
    <p:sldId id="281" r:id="rId18"/>
    <p:sldId id="336" r:id="rId19"/>
    <p:sldId id="365" r:id="rId20"/>
    <p:sldId id="340" r:id="rId21"/>
    <p:sldId id="328" r:id="rId22"/>
    <p:sldId id="387" r:id="rId23"/>
    <p:sldId id="304" r:id="rId24"/>
    <p:sldId id="366" r:id="rId25"/>
    <p:sldId id="367" r:id="rId26"/>
    <p:sldId id="388" r:id="rId27"/>
    <p:sldId id="389" r:id="rId28"/>
    <p:sldId id="370" r:id="rId29"/>
    <p:sldId id="371" r:id="rId30"/>
    <p:sldId id="372" r:id="rId31"/>
    <p:sldId id="373" r:id="rId32"/>
    <p:sldId id="374" r:id="rId33"/>
    <p:sldId id="375" r:id="rId34"/>
    <p:sldId id="390" r:id="rId35"/>
    <p:sldId id="377" r:id="rId36"/>
    <p:sldId id="378" r:id="rId37"/>
    <p:sldId id="379" r:id="rId38"/>
    <p:sldId id="391" r:id="rId39"/>
    <p:sldId id="381" r:id="rId40"/>
    <p:sldId id="392" r:id="rId41"/>
    <p:sldId id="383" r:id="rId42"/>
    <p:sldId id="292" r:id="rId43"/>
    <p:sldId id="295" r:id="rId44"/>
    <p:sldId id="347" r:id="rId45"/>
    <p:sldId id="299" r:id="rId46"/>
    <p:sldId id="300" r:id="rId47"/>
    <p:sldId id="307" r:id="rId48"/>
    <p:sldId id="333" r:id="rId49"/>
    <p:sldId id="331" r:id="rId50"/>
    <p:sldId id="265" r:id="rId51"/>
  </p:sldIdLst>
  <p:sldSz cx="9144000" cy="6858000" type="screen4x3"/>
  <p:notesSz cx="6794500" cy="9931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7F0"/>
    <a:srgbClr val="CC0000"/>
    <a:srgbClr val="0066FF"/>
    <a:srgbClr val="DCBCEA"/>
    <a:srgbClr val="3C905C"/>
    <a:srgbClr val="9663B5"/>
    <a:srgbClr val="834EA4"/>
    <a:srgbClr val="265C9E"/>
    <a:srgbClr val="BEB39E"/>
    <a:srgbClr val="A89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4" autoAdjust="0"/>
    <p:restoredTop sz="97015" autoAdjust="0"/>
  </p:normalViewPr>
  <p:slideViewPr>
    <p:cSldViewPr>
      <p:cViewPr>
        <p:scale>
          <a:sx n="116" d="100"/>
          <a:sy n="116" d="100"/>
        </p:scale>
        <p:origin x="900" y="6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99E-2"/>
          <c:y val="0.40700584176232502"/>
          <c:w val="0.88858917636602497"/>
          <c:h val="0.42305800260547799"/>
        </c:manualLayout>
      </c:layout>
      <c:lineChart>
        <c:grouping val="standard"/>
        <c:varyColors val="0"/>
        <c:ser>
          <c:idx val="0"/>
          <c:order val="0"/>
          <c:tx>
            <c:strRef>
              <c:f>Лист1!$B$1</c:f>
              <c:strCache>
                <c:ptCount val="1"/>
                <c:pt idx="0">
                  <c:v>Ряд 1</c:v>
                </c:pt>
              </c:strCache>
            </c:strRef>
          </c:tx>
          <c:dLbls>
            <c:dLbl>
              <c:idx val="0"/>
              <c:layout>
                <c:manualLayout>
                  <c:x val="-5.8055407475733303E-2"/>
                  <c:y val="-6.783430696038740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F1A6-46F3-A2C9-4E69CAB191D0}"/>
                </c:ext>
              </c:extLst>
            </c:dLbl>
            <c:dLbl>
              <c:idx val="1"/>
              <c:layout>
                <c:manualLayout>
                  <c:x val="-5.78423125721792E-2"/>
                  <c:y val="-0.101751460440581"/>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F1A6-46F3-A2C9-4E69CAB191D0}"/>
                </c:ext>
              </c:extLst>
            </c:dLbl>
            <c:dLbl>
              <c:idx val="2"/>
              <c:layout>
                <c:manualLayout>
                  <c:x val="-5.4663860878202998E-2"/>
                  <c:y val="-8.1401702480866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1A6-46F3-A2C9-4E69CAB191D0}"/>
                </c:ext>
              </c:extLst>
            </c:dLbl>
            <c:dLbl>
              <c:idx val="3"/>
              <c:layout>
                <c:manualLayout>
                  <c:x val="-5.0845190870482102E-2"/>
                  <c:y val="-6.783430696038740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1A6-46F3-A2C9-4E69CAB191D0}"/>
                </c:ext>
              </c:extLst>
            </c:dLbl>
            <c:dLbl>
              <c:idx val="4"/>
              <c:layout>
                <c:manualLayout>
                  <c:x val="-6.0592240451341102E-2"/>
                  <c:y val="-8.1401168352464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F1A6-46F3-A2C9-4E69CAB191D0}"/>
                </c:ext>
              </c:extLst>
            </c:dLbl>
            <c:dLbl>
              <c:idx val="5"/>
              <c:layout>
                <c:manualLayout>
                  <c:x val="-6.08060355572069E-2"/>
                  <c:y val="-7.461773765642619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F1A6-46F3-A2C9-4E69CAB191D0}"/>
                </c:ext>
              </c:extLst>
            </c:dLbl>
            <c:dLbl>
              <c:idx val="6"/>
              <c:layout>
                <c:manualLayout>
                  <c:x val="-5.1272547681443403E-2"/>
                  <c:y val="-8.14022366092674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F1A6-46F3-A2C9-4E69CAB191D0}"/>
                </c:ext>
              </c:extLst>
            </c:dLbl>
            <c:dLbl>
              <c:idx val="7"/>
              <c:layout>
                <c:manualLayout>
                  <c:x val="-6.4197582154737198E-2"/>
                  <c:y val="-6.783590934559130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F1A6-46F3-A2C9-4E69CAB191D0}"/>
                </c:ext>
              </c:extLst>
            </c:dLbl>
            <c:dLbl>
              <c:idx val="8"/>
              <c:layout>
                <c:manualLayout>
                  <c:x val="-6.3556430237910105E-2"/>
                  <c:y val="-6.78348410887885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F1A6-46F3-A2C9-4E69CAB191D0}"/>
                </c:ext>
              </c:extLst>
            </c:dLbl>
            <c:dLbl>
              <c:idx val="9"/>
              <c:layout>
                <c:manualLayout>
                  <c:x val="-5.6773570443620199E-2"/>
                  <c:y val="-6.78348410887885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F1A6-46F3-A2C9-4E69CAB191D0}"/>
                </c:ext>
              </c:extLst>
            </c:dLbl>
            <c:dLbl>
              <c:idx val="10"/>
              <c:layout>
                <c:manualLayout>
                  <c:x val="-4.9349792133273597E-2"/>
                  <c:y val="-6.783484108878870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F1A6-46F3-A2C9-4E69CAB191D0}"/>
                </c:ext>
              </c:extLst>
            </c:dLbl>
            <c:dLbl>
              <c:idx val="11"/>
              <c:layout>
                <c:manualLayout>
                  <c:x val="-3.7279471281902503E-2"/>
                  <c:y val="7.4617737656426195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F1A6-46F3-A2C9-4E69CAB191D0}"/>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endParaRPr lang="ru-RU"/>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Лист1!$B$2:$B$13</c:f>
              <c:numCache>
                <c:formatCode>General</c:formatCode>
                <c:ptCount val="12"/>
                <c:pt idx="0">
                  <c:v>100.4</c:v>
                </c:pt>
                <c:pt idx="1">
                  <c:v>100.7</c:v>
                </c:pt>
                <c:pt idx="2">
                  <c:v>101</c:v>
                </c:pt>
                <c:pt idx="3">
                  <c:v>101.5</c:v>
                </c:pt>
                <c:pt idx="4">
                  <c:v>100.9</c:v>
                </c:pt>
                <c:pt idx="5">
                  <c:v>100</c:v>
                </c:pt>
                <c:pt idx="6">
                  <c:v>100.2</c:v>
                </c:pt>
                <c:pt idx="7">
                  <c:v>100.3</c:v>
                </c:pt>
                <c:pt idx="8">
                  <c:v>100.3</c:v>
                </c:pt>
                <c:pt idx="9">
                  <c:v>100</c:v>
                </c:pt>
                <c:pt idx="10">
                  <c:v>99.7</c:v>
                </c:pt>
                <c:pt idx="11">
                  <c:v>99.5</c:v>
                </c:pt>
              </c:numCache>
            </c:numRef>
          </c:val>
          <c:smooth val="0"/>
          <c:extLst xmlns:c16r2="http://schemas.microsoft.com/office/drawing/2015/06/chart">
            <c:ext xmlns:c16="http://schemas.microsoft.com/office/drawing/2014/chart" uri="{C3380CC4-5D6E-409C-BE32-E72D297353CC}">
              <c16:uniqueId val="{0000000C-F1A6-46F3-A2C9-4E69CAB191D0}"/>
            </c:ext>
          </c:extLst>
        </c:ser>
        <c:dLbls>
          <c:showLegendKey val="0"/>
          <c:showVal val="1"/>
          <c:showCatName val="0"/>
          <c:showSerName val="0"/>
          <c:showPercent val="0"/>
          <c:showBubbleSize val="0"/>
        </c:dLbls>
        <c:marker val="1"/>
        <c:smooth val="0"/>
        <c:axId val="118917120"/>
        <c:axId val="118530048"/>
      </c:lineChart>
      <c:catAx>
        <c:axId val="118917120"/>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ru-RU"/>
          </a:p>
        </c:txPr>
        <c:crossAx val="118530048"/>
        <c:crosses val="autoZero"/>
        <c:auto val="1"/>
        <c:lblAlgn val="ctr"/>
        <c:lblOffset val="100"/>
        <c:noMultiLvlLbl val="0"/>
      </c:catAx>
      <c:valAx>
        <c:axId val="118530048"/>
        <c:scaling>
          <c:orientation val="minMax"/>
        </c:scaling>
        <c:delete val="1"/>
        <c:axPos val="l"/>
        <c:numFmt formatCode="General" sourceLinked="1"/>
        <c:majorTickMark val="out"/>
        <c:minorTickMark val="none"/>
        <c:tickLblPos val="nextTo"/>
        <c:crossAx val="118917120"/>
        <c:crosses val="autoZero"/>
        <c:crossBetween val="between"/>
      </c:valAx>
    </c:plotArea>
    <c:plotVisOnly val="1"/>
    <c:dispBlanksAs val="gap"/>
    <c:showDLblsOverMax val="0"/>
  </c:chart>
  <c:txPr>
    <a:bodyPr/>
    <a:lstStyle/>
    <a:p>
      <a:pPr>
        <a:defRPr lang="zh-CN"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俄罗斯游客</c:v>
                </c:pt>
              </c:strCache>
            </c:strRef>
          </c:tx>
          <c:spPr>
            <a:pattFill prst="trellis">
              <a:fgClr>
                <a:schemeClr val="accent1"/>
              </a:fgClr>
              <a:bgClr>
                <a:schemeClr val="bg1"/>
              </a:bgClr>
            </a:pattFill>
          </c:spPr>
          <c:invertIfNegative val="0"/>
          <c:cat>
            <c:numRef>
              <c:f>Лист1!$A$2:$A$4</c:f>
              <c:numCache>
                <c:formatCode>General</c:formatCode>
                <c:ptCount val="3"/>
                <c:pt idx="0">
                  <c:v>2020</c:v>
                </c:pt>
                <c:pt idx="1">
                  <c:v>2021</c:v>
                </c:pt>
                <c:pt idx="2">
                  <c:v>2022</c:v>
                </c:pt>
              </c:numCache>
            </c:numRef>
          </c:cat>
          <c:val>
            <c:numRef>
              <c:f>Лист1!$B$2:$B$4</c:f>
              <c:numCache>
                <c:formatCode>General</c:formatCode>
                <c:ptCount val="3"/>
                <c:pt idx="0">
                  <c:v>244.3</c:v>
                </c:pt>
                <c:pt idx="1">
                  <c:v>251.6</c:v>
                </c:pt>
                <c:pt idx="2">
                  <c:v>478.7</c:v>
                </c:pt>
              </c:numCache>
            </c:numRef>
          </c:val>
          <c:extLst xmlns:c16r2="http://schemas.microsoft.com/office/drawing/2015/06/chart">
            <c:ext xmlns:c16="http://schemas.microsoft.com/office/drawing/2014/chart" uri="{C3380CC4-5D6E-409C-BE32-E72D297353CC}">
              <c16:uniqueId val="{00000000-D476-4E03-A659-B4B0EC77C1B1}"/>
            </c:ext>
          </c:extLst>
        </c:ser>
        <c:ser>
          <c:idx val="1"/>
          <c:order val="1"/>
          <c:tx>
            <c:strRef>
              <c:f>Лист1!$C$1</c:f>
              <c:strCache>
                <c:ptCount val="1"/>
                <c:pt idx="0">
                  <c:v>国外游客</c:v>
                </c:pt>
              </c:strCache>
            </c:strRef>
          </c:tx>
          <c:spPr>
            <a:pattFill prst="pct80">
              <a:fgClr>
                <a:schemeClr val="accent5">
                  <a:lumMod val="50000"/>
                </a:schemeClr>
              </a:fgClr>
              <a:bgClr>
                <a:schemeClr val="bg1"/>
              </a:bgClr>
            </a:pattFill>
          </c:spPr>
          <c:invertIfNegative val="0"/>
          <c:cat>
            <c:numRef>
              <c:f>Лист1!$A$2:$A$4</c:f>
              <c:numCache>
                <c:formatCode>General</c:formatCode>
                <c:ptCount val="3"/>
                <c:pt idx="0">
                  <c:v>2020</c:v>
                </c:pt>
                <c:pt idx="1">
                  <c:v>2021</c:v>
                </c:pt>
                <c:pt idx="2">
                  <c:v>2022</c:v>
                </c:pt>
              </c:numCache>
            </c:numRef>
          </c:cat>
          <c:val>
            <c:numRef>
              <c:f>Лист1!$C$2:$C$4</c:f>
              <c:numCache>
                <c:formatCode>General</c:formatCode>
                <c:ptCount val="3"/>
                <c:pt idx="0">
                  <c:v>13.1</c:v>
                </c:pt>
                <c:pt idx="1">
                  <c:v>13.5</c:v>
                </c:pt>
              </c:numCache>
            </c:numRef>
          </c:val>
          <c:extLst xmlns:c16r2="http://schemas.microsoft.com/office/drawing/2015/06/chart">
            <c:ext xmlns:c16="http://schemas.microsoft.com/office/drawing/2014/chart" uri="{C3380CC4-5D6E-409C-BE32-E72D297353CC}">
              <c16:uniqueId val="{00000001-D476-4E03-A659-B4B0EC77C1B1}"/>
            </c:ext>
          </c:extLst>
        </c:ser>
        <c:dLbls>
          <c:showLegendKey val="0"/>
          <c:showVal val="0"/>
          <c:showCatName val="0"/>
          <c:showSerName val="0"/>
          <c:showPercent val="0"/>
          <c:showBubbleSize val="0"/>
        </c:dLbls>
        <c:gapWidth val="150"/>
        <c:axId val="65496064"/>
        <c:axId val="118536960"/>
      </c:barChart>
      <c:catAx>
        <c:axId val="65496064"/>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118536960"/>
        <c:crosses val="autoZero"/>
        <c:auto val="1"/>
        <c:lblAlgn val="ctr"/>
        <c:lblOffset val="100"/>
        <c:noMultiLvlLbl val="0"/>
      </c:catAx>
      <c:valAx>
        <c:axId val="118536960"/>
        <c:scaling>
          <c:orientation val="minMax"/>
        </c:scaling>
        <c:delete val="0"/>
        <c:axPos val="l"/>
        <c:title>
          <c:tx>
            <c:rich>
              <a:bodyPr rot="0" vert="horz"/>
              <a:lstStyle/>
              <a:p>
                <a:pPr>
                  <a:defRPr sz="900" b="0"/>
                </a:pPr>
                <a:r>
                  <a:rPr lang="zh-CN" altLang="en-US" sz="900" b="0" dirty="0" smtClean="0"/>
                  <a:t>千人</a:t>
                </a:r>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solidFill>
                  <a:schemeClr val="tx1"/>
                </a:solidFill>
              </a:defRPr>
            </a:pPr>
            <a:endParaRPr lang="ru-RU"/>
          </a:p>
        </c:txPr>
        <c:crossAx val="65496064"/>
        <c:crosses val="autoZero"/>
        <c:crossBetween val="between"/>
      </c:valAx>
      <c:dTable>
        <c:showHorzBorder val="0"/>
        <c:showVertBorder val="0"/>
        <c:showOutline val="0"/>
        <c:showKeys val="1"/>
        <c:txPr>
          <a:bodyPr/>
          <a:lstStyle/>
          <a:p>
            <a:pPr rtl="0">
              <a:defRPr sz="900" b="0">
                <a:solidFill>
                  <a:schemeClr val="tx1"/>
                </a:solidFill>
              </a:defRPr>
            </a:pPr>
            <a:endParaRPr lang="ru-RU"/>
          </a:p>
        </c:txPr>
      </c:dTable>
    </c:plotArea>
    <c:plotVisOnly val="1"/>
    <c:dispBlanksAs val="gap"/>
    <c:showDLblsOverMax val="0"/>
  </c:chart>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extLst xmlns:c16r2="http://schemas.microsoft.com/office/drawing/2015/06/chart">
              <c:ext xmlns:c16="http://schemas.microsoft.com/office/drawing/2014/chart" uri="{C3380CC4-5D6E-409C-BE32-E72D297353CC}">
                <c16:uniqueId val="{00000001-B50D-4588-AB2C-78C7857B75C1}"/>
              </c:ext>
            </c:extLst>
          </c:dPt>
          <c:dPt>
            <c:idx val="1"/>
            <c:bubble3D val="0"/>
            <c:spPr>
              <a:pattFill prst="pct80">
                <a:fgClr>
                  <a:srgbClr val="4FBDB0"/>
                </a:fgClr>
                <a:bgClr>
                  <a:schemeClr val="bg1"/>
                </a:bgClr>
              </a:pattFill>
            </c:spPr>
            <c:extLst xmlns:c16r2="http://schemas.microsoft.com/office/drawing/2015/06/chart">
              <c:ext xmlns:c16="http://schemas.microsoft.com/office/drawing/2014/chart" uri="{C3380CC4-5D6E-409C-BE32-E72D297353CC}">
                <c16:uniqueId val="{00000003-B50D-4588-AB2C-78C7857B75C1}"/>
              </c:ext>
            </c:extLst>
          </c:dPt>
          <c:dPt>
            <c:idx val="2"/>
            <c:bubble3D val="0"/>
            <c:spPr>
              <a:solidFill>
                <a:srgbClr val="AABAD7"/>
              </a:solidFill>
            </c:spPr>
            <c:extLst xmlns:c16r2="http://schemas.microsoft.com/office/drawing/2015/06/chart">
              <c:ext xmlns:c16="http://schemas.microsoft.com/office/drawing/2014/chart" uri="{C3380CC4-5D6E-409C-BE32-E72D297353CC}">
                <c16:uniqueId val="{00000005-B50D-4588-AB2C-78C7857B75C1}"/>
              </c:ext>
            </c:extLst>
          </c:dPt>
          <c:dPt>
            <c:idx val="3"/>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7-B50D-4588-AB2C-78C7857B75C1}"/>
              </c:ext>
            </c:extLst>
          </c:dPt>
          <c:dPt>
            <c:idx val="4"/>
            <c:bubble3D val="0"/>
            <c:spPr>
              <a:solidFill>
                <a:srgbClr val="4FBDB0"/>
              </a:solidFill>
            </c:spPr>
            <c:extLst xmlns:c16r2="http://schemas.microsoft.com/office/drawing/2015/06/chart">
              <c:ext xmlns:c16="http://schemas.microsoft.com/office/drawing/2014/chart" uri="{C3380CC4-5D6E-409C-BE32-E72D297353CC}">
                <c16:uniqueId val="{00000009-B50D-4588-AB2C-78C7857B75C1}"/>
              </c:ext>
            </c:extLst>
          </c:dPt>
          <c:dPt>
            <c:idx val="5"/>
            <c:bubble3D val="0"/>
            <c:spPr>
              <a:solidFill>
                <a:srgbClr val="0070C0"/>
              </a:solidFill>
            </c:spPr>
            <c:extLst xmlns:c16r2="http://schemas.microsoft.com/office/drawing/2015/06/chart">
              <c:ext xmlns:c16="http://schemas.microsoft.com/office/drawing/2014/chart" uri="{C3380CC4-5D6E-409C-BE32-E72D297353CC}">
                <c16:uniqueId val="{0000000B-B50D-4588-AB2C-78C7857B75C1}"/>
              </c:ext>
            </c:extLst>
          </c:dPt>
          <c:dLbls>
            <c:dLbl>
              <c:idx val="0"/>
              <c:layout>
                <c:manualLayout>
                  <c:x val="7.8146335912608098E-2"/>
                  <c:y val="0.205080791989076"/>
                </c:manualLayout>
              </c:layout>
              <c:tx>
                <c:rich>
                  <a:bodyPr/>
                  <a:lstStyle/>
                  <a:p>
                    <a:pPr>
                      <a:defRPr sz="1200" b="1"/>
                    </a:pPr>
                    <a:r>
                      <a:rPr lang="ru-RU" sz="1200" b="1" dirty="0" smtClean="0"/>
                      <a:t>61,1</a:t>
                    </a:r>
                    <a:endParaRPr lang="ru-RU" sz="1200" b="1" dirty="0"/>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50D-4588-AB2C-78C7857B75C1}"/>
                </c:ext>
              </c:extLst>
            </c:dLbl>
            <c:dLbl>
              <c:idx val="1"/>
              <c:layout>
                <c:manualLayout>
                  <c:x val="-0.10569020887068224"/>
                  <c:y val="-5.1637218796982111E-2"/>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50D-4588-AB2C-78C7857B75C1}"/>
                </c:ext>
              </c:extLst>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50D-4588-AB2C-78C7857B75C1}"/>
                </c:ext>
              </c:extLst>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B50D-4588-AB2C-78C7857B75C1}"/>
                </c:ext>
              </c:extLst>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B50D-4588-AB2C-78C7857B75C1}"/>
                </c:ext>
              </c:extLst>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B50D-4588-AB2C-78C7857B75C1}"/>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Собственные средства</c:v>
                </c:pt>
                <c:pt idx="1">
                  <c:v>Бюджетные средства</c:v>
                </c:pt>
                <c:pt idx="2">
                  <c:v>Кредиты банков</c:v>
                </c:pt>
                <c:pt idx="3">
                  <c:v>Внебюджетные фонды</c:v>
                </c:pt>
                <c:pt idx="4">
                  <c:v>Заемные средства других организаций</c:v>
                </c:pt>
                <c:pt idx="5">
                  <c:v>Прочие</c:v>
                </c:pt>
              </c:strCache>
            </c:strRef>
          </c:cat>
          <c:val>
            <c:numRef>
              <c:f>Лист1!$B$2:$B$7</c:f>
              <c:numCache>
                <c:formatCode>General</c:formatCode>
                <c:ptCount val="6"/>
                <c:pt idx="0">
                  <c:v>61.1</c:v>
                </c:pt>
                <c:pt idx="1">
                  <c:v>32.700000000000003</c:v>
                </c:pt>
                <c:pt idx="2">
                  <c:v>0.9</c:v>
                </c:pt>
                <c:pt idx="3">
                  <c:v>0.3</c:v>
                </c:pt>
                <c:pt idx="4">
                  <c:v>3.5</c:v>
                </c:pt>
                <c:pt idx="5">
                  <c:v>1.5</c:v>
                </c:pt>
              </c:numCache>
            </c:numRef>
          </c:val>
          <c:extLst xmlns:c16r2="http://schemas.microsoft.com/office/drawing/2015/06/chart">
            <c:ext xmlns:c16="http://schemas.microsoft.com/office/drawing/2014/chart" uri="{C3380CC4-5D6E-409C-BE32-E72D297353CC}">
              <c16:uniqueId val="{0000000C-B50D-4588-AB2C-78C7857B75C1}"/>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extLst xmlns:c16r2="http://schemas.microsoft.com/office/drawing/2015/06/chart">
              <c:ext xmlns:c16="http://schemas.microsoft.com/office/drawing/2014/chart" uri="{C3380CC4-5D6E-409C-BE32-E72D297353CC}">
                <c16:uniqueId val="{00000001-8199-43EA-B345-10AB70A4140D}"/>
              </c:ext>
            </c:extLst>
          </c:dPt>
          <c:dPt>
            <c:idx val="2"/>
            <c:invertIfNegative val="0"/>
            <c:bubble3D val="0"/>
            <c:spPr>
              <a:solidFill>
                <a:srgbClr val="9050C0"/>
              </a:solidFill>
            </c:spPr>
            <c:extLst xmlns:c16r2="http://schemas.microsoft.com/office/drawing/2015/06/chart">
              <c:ext xmlns:c16="http://schemas.microsoft.com/office/drawing/2014/chart" uri="{C3380CC4-5D6E-409C-BE32-E72D297353CC}">
                <c16:uniqueId val="{00000003-8199-43EA-B345-10AB70A4140D}"/>
              </c:ext>
            </c:extLst>
          </c:dPt>
          <c:dPt>
            <c:idx val="3"/>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5-8199-43EA-B345-10AB70A4140D}"/>
              </c:ext>
            </c:extLst>
          </c:dPt>
          <c:dPt>
            <c:idx val="4"/>
            <c:invertIfNegative val="0"/>
            <c:bubble3D val="0"/>
            <c:spPr>
              <a:solidFill>
                <a:srgbClr val="009999"/>
              </a:solidFill>
            </c:spPr>
            <c:extLst xmlns:c16r2="http://schemas.microsoft.com/office/drawing/2015/06/chart">
              <c:ext xmlns:c16="http://schemas.microsoft.com/office/drawing/2014/chart" uri="{C3380CC4-5D6E-409C-BE32-E72D297353CC}">
                <c16:uniqueId val="{00000007-8199-43EA-B345-10AB70A4140D}"/>
              </c:ext>
            </c:extLst>
          </c:dPt>
          <c:dPt>
            <c:idx val="5"/>
            <c:invertIfNegative val="0"/>
            <c:bubble3D val="0"/>
            <c:spPr>
              <a:solidFill>
                <a:srgbClr val="BC92BC"/>
              </a:solidFill>
            </c:spPr>
            <c:extLst xmlns:c16r2="http://schemas.microsoft.com/office/drawing/2015/06/chart">
              <c:ext xmlns:c16="http://schemas.microsoft.com/office/drawing/2014/chart" uri="{C3380CC4-5D6E-409C-BE32-E72D297353CC}">
                <c16:uniqueId val="{00000009-8199-43EA-B345-10AB70A4140D}"/>
              </c:ext>
            </c:extLst>
          </c:dPt>
          <c:dPt>
            <c:idx val="6"/>
            <c:invertIfNegative val="0"/>
            <c:bubble3D val="0"/>
            <c:spPr>
              <a:solidFill>
                <a:schemeClr val="accent5">
                  <a:lumMod val="40000"/>
                  <a:lumOff val="60000"/>
                </a:schemeClr>
              </a:solidFill>
            </c:spPr>
            <c:extLst xmlns:c16r2="http://schemas.microsoft.com/office/drawing/2015/06/chart">
              <c:ext xmlns:c16="http://schemas.microsoft.com/office/drawing/2014/chart" uri="{C3380CC4-5D6E-409C-BE32-E72D297353CC}">
                <c16:uniqueId val="{0000000B-8199-43EA-B345-10AB70A4140D}"/>
              </c:ext>
            </c:extLst>
          </c:dPt>
          <c:dPt>
            <c:idx val="7"/>
            <c:invertIfNegative val="0"/>
            <c:bubble3D val="0"/>
            <c:spPr>
              <a:solidFill>
                <a:schemeClr val="tx2">
                  <a:lumMod val="40000"/>
                  <a:lumOff val="60000"/>
                </a:schemeClr>
              </a:solidFill>
            </c:spPr>
            <c:extLst xmlns:c16r2="http://schemas.microsoft.com/office/drawing/2015/06/chart">
              <c:ext xmlns:c16="http://schemas.microsoft.com/office/drawing/2014/chart" uri="{C3380CC4-5D6E-409C-BE32-E72D297353CC}">
                <c16:uniqueId val="{0000000D-8199-43EA-B345-10AB70A4140D}"/>
              </c:ext>
            </c:extLst>
          </c:dPt>
          <c:dPt>
            <c:idx val="8"/>
            <c:invertIfNegative val="0"/>
            <c:bubble3D val="0"/>
            <c:spPr>
              <a:solidFill>
                <a:srgbClr val="98E4E2"/>
              </a:solidFill>
            </c:spPr>
            <c:extLst xmlns:c16r2="http://schemas.microsoft.com/office/drawing/2015/06/chart">
              <c:ext xmlns:c16="http://schemas.microsoft.com/office/drawing/2014/chart" uri="{C3380CC4-5D6E-409C-BE32-E72D297353CC}">
                <c16:uniqueId val="{0000000F-8199-43EA-B345-10AB70A4140D}"/>
              </c:ext>
            </c:extLst>
          </c:dPt>
          <c:dPt>
            <c:idx val="9"/>
            <c:invertIfNegative val="0"/>
            <c:bubble3D val="0"/>
            <c:spPr>
              <a:solidFill>
                <a:srgbClr val="998399"/>
              </a:solidFill>
            </c:spPr>
            <c:extLst xmlns:c16r2="http://schemas.microsoft.com/office/drawing/2015/06/chart">
              <c:ext xmlns:c16="http://schemas.microsoft.com/office/drawing/2014/chart" uri="{C3380CC4-5D6E-409C-BE32-E72D297353CC}">
                <c16:uniqueId val="{00000011-8199-43EA-B345-10AB70A4140D}"/>
              </c:ext>
            </c:extLst>
          </c:dPt>
          <c:dPt>
            <c:idx val="10"/>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13-8199-43EA-B345-10AB70A4140D}"/>
              </c:ext>
            </c:extLst>
          </c:dPt>
          <c:dPt>
            <c:idx val="11"/>
            <c:invertIfNegative val="0"/>
            <c:bubble3D val="0"/>
            <c:spPr>
              <a:solidFill>
                <a:srgbClr val="C58BFF"/>
              </a:solidFill>
            </c:spPr>
            <c:extLst xmlns:c16r2="http://schemas.microsoft.com/office/drawing/2015/06/chart">
              <c:ext xmlns:c16="http://schemas.microsoft.com/office/drawing/2014/chart" uri="{C3380CC4-5D6E-409C-BE32-E72D297353CC}">
                <c16:uniqueId val="{00000015-8199-43EA-B345-10AB70A4140D}"/>
              </c:ext>
            </c:extLst>
          </c:dPt>
          <c:dPt>
            <c:idx val="12"/>
            <c:invertIfNegative val="0"/>
            <c:bubble3D val="0"/>
            <c:spPr>
              <a:solidFill>
                <a:srgbClr val="C9DEE5"/>
              </a:solidFill>
            </c:spPr>
            <c:extLst xmlns:c16r2="http://schemas.microsoft.com/office/drawing/2015/06/chart">
              <c:ext xmlns:c16="http://schemas.microsoft.com/office/drawing/2014/chart" uri="{C3380CC4-5D6E-409C-BE32-E72D297353CC}">
                <c16:uniqueId val="{00000017-8199-43EA-B345-10AB70A4140D}"/>
              </c:ext>
            </c:extLst>
          </c:dPt>
          <c:dPt>
            <c:idx val="13"/>
            <c:invertIfNegative val="0"/>
            <c:bubble3D val="0"/>
            <c:spPr>
              <a:solidFill>
                <a:srgbClr val="00D2CD"/>
              </a:solidFill>
            </c:spPr>
            <c:extLst xmlns:c16r2="http://schemas.microsoft.com/office/drawing/2015/06/chart">
              <c:ext xmlns:c16="http://schemas.microsoft.com/office/drawing/2014/chart" uri="{C3380CC4-5D6E-409C-BE32-E72D297353CC}">
                <c16:uniqueId val="{00000019-8199-43EA-B345-10AB70A4140D}"/>
              </c:ext>
            </c:extLst>
          </c:dPt>
          <c:dPt>
            <c:idx val="14"/>
            <c:invertIfNegative val="0"/>
            <c:bubble3D val="0"/>
            <c:spPr>
              <a:solidFill>
                <a:srgbClr val="B31769"/>
              </a:solidFill>
            </c:spPr>
            <c:extLst xmlns:c16r2="http://schemas.microsoft.com/office/drawing/2015/06/chart">
              <c:ext xmlns:c16="http://schemas.microsoft.com/office/drawing/2014/chart" uri="{C3380CC4-5D6E-409C-BE32-E72D297353CC}">
                <c16:uniqueId val="{0000001B-8199-43EA-B345-10AB70A4140D}"/>
              </c:ext>
            </c:extLst>
          </c:dPt>
          <c:dPt>
            <c:idx val="15"/>
            <c:invertIfNegative val="0"/>
            <c:bubble3D val="0"/>
            <c:spPr>
              <a:solidFill>
                <a:schemeClr val="accent3">
                  <a:lumMod val="40000"/>
                  <a:lumOff val="60000"/>
                </a:schemeClr>
              </a:solidFill>
            </c:spPr>
            <c:extLst xmlns:c16r2="http://schemas.microsoft.com/office/drawing/2015/06/chart">
              <c:ext xmlns:c16="http://schemas.microsoft.com/office/drawing/2014/chart" uri="{C3380CC4-5D6E-409C-BE32-E72D297353CC}">
                <c16:uniqueId val="{0000001D-8199-43EA-B345-10AB70A4140D}"/>
              </c:ext>
            </c:extLst>
          </c:dPt>
          <c:dLbls>
            <c:numFmt formatCode="0.0%" sourceLinked="0"/>
            <c:spPr>
              <a:noFill/>
              <a:ln>
                <a:noFill/>
              </a:ln>
              <a:effectLst/>
            </c:spPr>
            <c:txPr>
              <a:bodyPr/>
              <a:lstStyle/>
              <a:p>
                <a:pPr>
                  <a:defRPr sz="900" b="1"/>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Лист1!$A$2:$A$19</c:f>
              <c:strCache>
                <c:ptCount val="18"/>
                <c:pt idx="0">
                  <c:v>транспортировка и хранение</c:v>
                </c:pt>
                <c:pt idx="1">
                  <c:v>обеспечение электрической энергией, газом и паром</c:v>
                </c:pt>
                <c:pt idx="2">
                  <c:v>деятельность в области инфориации и связи</c:v>
                </c:pt>
                <c:pt idx="3">
                  <c:v>торговля оптовая и розничная…</c:v>
                </c:pt>
                <c:pt idx="4">
                  <c:v>строительство</c:v>
                </c:pt>
                <c:pt idx="5">
                  <c:v>деятельность профессиональная, научная и техническая</c:v>
                </c:pt>
                <c:pt idx="6">
                  <c:v>государственное управление…</c:v>
                </c:pt>
                <c:pt idx="7">
                  <c:v>деятельность в облати культуры, спорта…</c:v>
                </c:pt>
                <c:pt idx="8">
                  <c:v>обрабатывающие производства</c:v>
                </c:pt>
                <c:pt idx="9">
                  <c:v>деятельность в области здравоохранения и социальных услуг</c:v>
                </c:pt>
                <c:pt idx="10">
                  <c:v>деятельность по операциям с недвижимым имуществом</c:v>
                </c:pt>
                <c:pt idx="11">
                  <c:v>образование</c:v>
                </c:pt>
                <c:pt idx="12">
                  <c:v>деятельность финансовая и страховая</c:v>
                </c:pt>
                <c:pt idx="13">
                  <c:v>сельское, лесное хозяйство, охота…</c:v>
                </c:pt>
                <c:pt idx="14">
                  <c:v>деятельность административная…</c:v>
                </c:pt>
                <c:pt idx="15">
                  <c:v>деятельность гостиниц и предприятий общественного питания</c:v>
                </c:pt>
                <c:pt idx="16">
                  <c:v>предоставление прочих видов услуг</c:v>
                </c:pt>
                <c:pt idx="17">
                  <c:v>добыча полезных ископаемых</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extLst xmlns:c16r2="http://schemas.microsoft.com/office/drawing/2015/06/chart">
            <c:ext xmlns:c16="http://schemas.microsoft.com/office/drawing/2014/chart" uri="{C3380CC4-5D6E-409C-BE32-E72D297353CC}">
              <c16:uniqueId val="{0000001E-8199-43EA-B345-10AB70A4140D}"/>
            </c:ext>
          </c:extLst>
        </c:ser>
        <c:dLbls>
          <c:dLblPos val="outEnd"/>
          <c:showLegendKey val="0"/>
          <c:showVal val="1"/>
          <c:showCatName val="0"/>
          <c:showSerName val="0"/>
          <c:showPercent val="0"/>
          <c:showBubbleSize val="0"/>
        </c:dLbls>
        <c:gapWidth val="150"/>
        <c:axId val="120406528"/>
        <c:axId val="42751040"/>
      </c:barChart>
      <c:catAx>
        <c:axId val="120406528"/>
        <c:scaling>
          <c:orientation val="maxMin"/>
        </c:scaling>
        <c:delete val="1"/>
        <c:axPos val="l"/>
        <c:numFmt formatCode="General" sourceLinked="0"/>
        <c:majorTickMark val="out"/>
        <c:minorTickMark val="none"/>
        <c:tickLblPos val="nextTo"/>
        <c:crossAx val="42751040"/>
        <c:crosses val="autoZero"/>
        <c:auto val="1"/>
        <c:lblAlgn val="ctr"/>
        <c:lblOffset val="100"/>
        <c:noMultiLvlLbl val="0"/>
      </c:catAx>
      <c:valAx>
        <c:axId val="42751040"/>
        <c:scaling>
          <c:orientation val="minMax"/>
        </c:scaling>
        <c:delete val="1"/>
        <c:axPos val="t"/>
        <c:numFmt formatCode="0.0%" sourceLinked="1"/>
        <c:majorTickMark val="out"/>
        <c:minorTickMark val="none"/>
        <c:tickLblPos val="nextTo"/>
        <c:crossAx val="120406528"/>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1-80C4-4300-9488-744479563BCA}"/>
              </c:ext>
            </c:extLst>
          </c:dPt>
          <c:dPt>
            <c:idx val="1"/>
            <c:bubble3D val="0"/>
            <c:spPr>
              <a:pattFill prst="pct90">
                <a:fgClr>
                  <a:srgbClr val="028A98"/>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3-80C4-4300-9488-744479563BCA}"/>
              </c:ext>
            </c:extLst>
          </c:dPt>
          <c:dPt>
            <c:idx val="2"/>
            <c:bubble3D val="0"/>
            <c:spPr>
              <a:solidFill>
                <a:srgbClr val="B0A97E"/>
              </a:solidFill>
              <a:ln>
                <a:solidFill>
                  <a:schemeClr val="bg1"/>
                </a:solidFill>
              </a:ln>
            </c:spPr>
            <c:extLst xmlns:c16r2="http://schemas.microsoft.com/office/drawing/2015/06/chart">
              <c:ext xmlns:c16="http://schemas.microsoft.com/office/drawing/2014/chart" uri="{C3380CC4-5D6E-409C-BE32-E72D297353CC}">
                <c16:uniqueId val="{00000005-80C4-4300-9488-744479563BCA}"/>
              </c:ext>
            </c:extLst>
          </c:dPt>
          <c:dPt>
            <c:idx val="3"/>
            <c:bubble3D val="0"/>
            <c:spPr>
              <a:solidFill>
                <a:srgbClr val="2EAECC"/>
              </a:solidFill>
              <a:ln>
                <a:solidFill>
                  <a:schemeClr val="bg1"/>
                </a:solidFill>
              </a:ln>
            </c:spPr>
            <c:extLst xmlns:c16r2="http://schemas.microsoft.com/office/drawing/2015/06/chart">
              <c:ext xmlns:c16="http://schemas.microsoft.com/office/drawing/2014/chart" uri="{C3380CC4-5D6E-409C-BE32-E72D297353CC}">
                <c16:uniqueId val="{00000007-80C4-4300-9488-744479563BCA}"/>
              </c:ext>
            </c:extLst>
          </c:dPt>
          <c:dPt>
            <c:idx val="4"/>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9-80C4-4300-9488-744479563BCA}"/>
              </c:ext>
            </c:extLst>
          </c:dPt>
          <c:dPt>
            <c:idx val="5"/>
            <c:bubble3D val="0"/>
            <c:spPr>
              <a:solidFill>
                <a:srgbClr val="C9DEE5"/>
              </a:solidFill>
              <a:ln>
                <a:solidFill>
                  <a:schemeClr val="bg1"/>
                </a:solidFill>
              </a:ln>
            </c:spPr>
            <c:extLst xmlns:c16r2="http://schemas.microsoft.com/office/drawing/2015/06/chart">
              <c:ext xmlns:c16="http://schemas.microsoft.com/office/drawing/2014/chart" uri="{C3380CC4-5D6E-409C-BE32-E72D297353CC}">
                <c16:uniqueId val="{0000000B-80C4-4300-9488-744479563BCA}"/>
              </c:ext>
            </c:extLst>
          </c:dPt>
          <c:dLbls>
            <c:dLbl>
              <c:idx val="0"/>
              <c:layout>
                <c:manualLayout>
                  <c:x val="7.0779781409105222E-2"/>
                  <c:y val="-0.1020147279551153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0C4-4300-9488-744479563BCA}"/>
                </c:ext>
              </c:extLst>
            </c:dLbl>
            <c:dLbl>
              <c:idx val="1"/>
              <c:layout>
                <c:manualLayout>
                  <c:x val="7.4824340346768381E-2"/>
                  <c:y val="4.37198873294603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0C4-4300-9488-744479563BCA}"/>
                </c:ext>
              </c:extLst>
            </c:dLbl>
            <c:dLbl>
              <c:idx val="2"/>
              <c:layout>
                <c:manualLayout>
                  <c:x val="-2.0222794688315778E-2"/>
                  <c:y val="0.1117295784646879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80C4-4300-9488-744479563BCA}"/>
                </c:ext>
              </c:extLst>
            </c:dLbl>
            <c:dLbl>
              <c:idx val="3"/>
              <c:layout>
                <c:manualLayout>
                  <c:x val="-5.6623984361888043E-2"/>
                  <c:y val="7.77249241493482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80C4-4300-9488-744479563BCA}"/>
                </c:ext>
              </c:extLst>
            </c:dLbl>
            <c:dLbl>
              <c:idx val="4"/>
              <c:layout>
                <c:manualLayout>
                  <c:x val="-6.2690663533778931E-2"/>
                  <c:y val="1.94312310373371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80C4-4300-9488-744479563BCA}"/>
                </c:ext>
              </c:extLst>
            </c:dLbl>
            <c:dLbl>
              <c:idx val="5"/>
              <c:layout>
                <c:manualLayout>
                  <c:x val="-5.0556986720789468E-2"/>
                  <c:y val="-0.116587386224022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80C4-4300-9488-744479563BCA}"/>
                </c:ext>
              </c:extLst>
            </c:dLbl>
            <c:spPr>
              <a:noFill/>
              <a:ln>
                <a:noFill/>
              </a:ln>
              <a:effectLst/>
            </c:spPr>
            <c:txPr>
              <a:bodyPr/>
              <a:lstStyle/>
              <a:p>
                <a:pPr>
                  <a:defRPr sz="10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制造业</c:v>
                </c:pt>
                <c:pt idx="1">
                  <c:v>提供电力、燃气和蒸汽; 空调</c:v>
                </c:pt>
                <c:pt idx="2">
                  <c:v>建设</c:v>
                </c:pt>
                <c:pt idx="3">
                  <c:v>信息与通信活动</c:v>
                </c:pt>
                <c:pt idx="4">
                  <c:v>保健事业，社会服务</c:v>
                </c:pt>
                <c:pt idx="5">
                  <c:v>其他</c:v>
                </c:pt>
              </c:strCache>
            </c:strRef>
          </c:cat>
          <c:val>
            <c:numRef>
              <c:f>Лист1!$B$2:$B$7</c:f>
              <c:numCache>
                <c:formatCode>0.0%</c:formatCode>
                <c:ptCount val="6"/>
                <c:pt idx="0">
                  <c:v>0.255</c:v>
                </c:pt>
                <c:pt idx="1">
                  <c:v>0.20799999999999999</c:v>
                </c:pt>
                <c:pt idx="2">
                  <c:v>0.155</c:v>
                </c:pt>
                <c:pt idx="3">
                  <c:v>8.8999999999999996E-2</c:v>
                </c:pt>
                <c:pt idx="4">
                  <c:v>5.2999999999999999E-2</c:v>
                </c:pt>
                <c:pt idx="5">
                  <c:v>0.24</c:v>
                </c:pt>
              </c:numCache>
            </c:numRef>
          </c:val>
          <c:extLst xmlns:c16r2="http://schemas.microsoft.com/office/drawing/2015/06/chart">
            <c:ext xmlns:c16="http://schemas.microsoft.com/office/drawing/2014/chart" uri="{C3380CC4-5D6E-409C-BE32-E72D297353CC}">
              <c16:uniqueId val="{0000000C-80C4-4300-9488-744479563BCA}"/>
            </c:ext>
          </c:extLst>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000" b="0"/>
            </a:pPr>
            <a:endParaRPr lang="ru-RU"/>
          </a:p>
        </c:txPr>
      </c:legendEntry>
      <c:legendEntry>
        <c:idx val="1"/>
        <c:txPr>
          <a:bodyPr/>
          <a:lstStyle/>
          <a:p>
            <a:pPr>
              <a:defRPr sz="1000" b="0"/>
            </a:pPr>
            <a:endParaRPr lang="ru-RU"/>
          </a:p>
        </c:txPr>
      </c:legendEntry>
      <c:legendEntry>
        <c:idx val="2"/>
        <c:txPr>
          <a:bodyPr/>
          <a:lstStyle/>
          <a:p>
            <a:pPr>
              <a:defRPr sz="1000" b="0"/>
            </a:pPr>
            <a:endParaRPr lang="ru-RU"/>
          </a:p>
        </c:txPr>
      </c:legendEntry>
      <c:legendEntry>
        <c:idx val="3"/>
        <c:txPr>
          <a:bodyPr/>
          <a:lstStyle/>
          <a:p>
            <a:pPr>
              <a:defRPr sz="1000" b="0"/>
            </a:pPr>
            <a:endParaRPr lang="ru-RU"/>
          </a:p>
        </c:txPr>
      </c:legendEntry>
      <c:legendEntry>
        <c:idx val="4"/>
        <c:txPr>
          <a:bodyPr/>
          <a:lstStyle/>
          <a:p>
            <a:pPr>
              <a:defRPr sz="1000" b="0"/>
            </a:pPr>
            <a:endParaRPr lang="ru-RU"/>
          </a:p>
        </c:txPr>
      </c:legendEntry>
      <c:legendEntry>
        <c:idx val="5"/>
        <c:txPr>
          <a:bodyPr/>
          <a:lstStyle/>
          <a:p>
            <a:pPr>
              <a:defRPr sz="10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9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extLst xmlns:c16r2="http://schemas.microsoft.com/office/drawing/2015/06/chart">
              <c:ext xmlns:c16="http://schemas.microsoft.com/office/drawing/2014/chart" uri="{C3380CC4-5D6E-409C-BE32-E72D297353CC}">
                <c16:uniqueId val="{00000001-DB2F-4900-95AF-D752A31E3AFE}"/>
              </c:ext>
            </c:extLst>
          </c:dPt>
          <c:dPt>
            <c:idx val="1"/>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3-DB2F-4900-95AF-D752A31E3AFE}"/>
              </c:ext>
            </c:extLst>
          </c:dPt>
          <c:dPt>
            <c:idx val="2"/>
            <c:bubble3D val="0"/>
            <c:spPr>
              <a:solidFill>
                <a:srgbClr val="BC92BC"/>
              </a:solidFill>
              <a:ln>
                <a:solidFill>
                  <a:schemeClr val="bg1"/>
                </a:solidFill>
              </a:ln>
            </c:spPr>
            <c:extLst xmlns:c16r2="http://schemas.microsoft.com/office/drawing/2015/06/chart">
              <c:ext xmlns:c16="http://schemas.microsoft.com/office/drawing/2014/chart" uri="{C3380CC4-5D6E-409C-BE32-E72D297353CC}">
                <c16:uniqueId val="{00000005-DB2F-4900-95AF-D752A31E3AFE}"/>
              </c:ext>
            </c:extLst>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B2F-4900-95AF-D752A31E3AFE}"/>
                </c:ext>
              </c:extLst>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B2F-4900-95AF-D752A31E3AFE}"/>
                </c:ext>
              </c:extLst>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DB2F-4900-95AF-D752A31E3AFE}"/>
                </c:ext>
              </c:extLst>
            </c:dLbl>
            <c:spPr>
              <a:noFill/>
              <a:ln>
                <a:noFill/>
              </a:ln>
              <a:effectLst/>
            </c:spPr>
            <c:txPr>
              <a:bodyPr/>
              <a:lstStyle/>
              <a:p>
                <a:pPr>
                  <a:defRPr sz="9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食品生产</c:v>
                </c:pt>
                <c:pt idx="1">
                  <c:v>机械和设备的修理和安装</c:v>
                </c:pt>
                <c:pt idx="2">
                  <c:v>其他生产</c:v>
                </c:pt>
              </c:strCache>
            </c:strRef>
          </c:cat>
          <c:val>
            <c:numRef>
              <c:f>Лист1!$B$2:$B$4</c:f>
              <c:numCache>
                <c:formatCode>0.0%</c:formatCode>
                <c:ptCount val="3"/>
                <c:pt idx="0">
                  <c:v>0.89800000000000002</c:v>
                </c:pt>
                <c:pt idx="1">
                  <c:v>1.4999999999999999E-2</c:v>
                </c:pt>
                <c:pt idx="2">
                  <c:v>8.6999999999999994E-2</c:v>
                </c:pt>
              </c:numCache>
            </c:numRef>
          </c:val>
          <c:extLst xmlns:c16r2="http://schemas.microsoft.com/office/drawing/2015/06/chart">
            <c:ext xmlns:c16="http://schemas.microsoft.com/office/drawing/2014/chart" uri="{C3380CC4-5D6E-409C-BE32-E72D297353CC}">
              <c16:uniqueId val="{00000006-DB2F-4900-95AF-D752A31E3AFE}"/>
            </c:ext>
          </c:extLst>
        </c:ser>
        <c:dLbls>
          <c:showLegendKey val="0"/>
          <c:showVal val="0"/>
          <c:showCatName val="0"/>
          <c:showSerName val="0"/>
          <c:showPercent val="0"/>
          <c:showBubbleSize val="0"/>
          <c:showLeaderLines val="1"/>
        </c:dLbls>
        <c:firstSliceAng val="0"/>
        <c:holeSize val="57"/>
      </c:doughnutChart>
    </c:plotArea>
    <c:legend>
      <c:legendPos val="l"/>
      <c:layout>
        <c:manualLayout>
          <c:xMode val="edge"/>
          <c:yMode val="edge"/>
          <c:x val="5.853789445219866E-2"/>
          <c:y val="0.29166605757255043"/>
          <c:w val="0.35455441548828354"/>
          <c:h val="0.45379826218139507"/>
        </c:manualLayout>
      </c:layout>
      <c:overlay val="0"/>
      <c:txPr>
        <a:bodyPr/>
        <a:lstStyle/>
        <a:p>
          <a:pPr>
            <a:defRPr sz="11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1-442F-41DA-BF77-CAFF1817DE18}"/>
              </c:ext>
            </c:extLst>
          </c:dPt>
          <c:dPt>
            <c:idx val="1"/>
            <c:bubble3D val="0"/>
            <c:spPr>
              <a:pattFill prst="pct90">
                <a:fgClr>
                  <a:srgbClr val="028A98"/>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3-442F-41DA-BF77-CAFF1817DE18}"/>
              </c:ext>
            </c:extLst>
          </c:dPt>
          <c:dPt>
            <c:idx val="2"/>
            <c:bubble3D val="0"/>
            <c:spPr>
              <a:solidFill>
                <a:srgbClr val="B0A97E"/>
              </a:solidFill>
              <a:ln>
                <a:solidFill>
                  <a:schemeClr val="bg1"/>
                </a:solidFill>
              </a:ln>
            </c:spPr>
            <c:extLst xmlns:c16r2="http://schemas.microsoft.com/office/drawing/2015/06/chart">
              <c:ext xmlns:c16="http://schemas.microsoft.com/office/drawing/2014/chart" uri="{C3380CC4-5D6E-409C-BE32-E72D297353CC}">
                <c16:uniqueId val="{00000005-442F-41DA-BF77-CAFF1817DE18}"/>
              </c:ext>
            </c:extLst>
          </c:dPt>
          <c:dPt>
            <c:idx val="3"/>
            <c:bubble3D val="0"/>
            <c:spPr>
              <a:solidFill>
                <a:srgbClr val="2EAECC"/>
              </a:solidFill>
              <a:ln>
                <a:solidFill>
                  <a:schemeClr val="bg1"/>
                </a:solidFill>
              </a:ln>
            </c:spPr>
            <c:extLst xmlns:c16r2="http://schemas.microsoft.com/office/drawing/2015/06/chart">
              <c:ext xmlns:c16="http://schemas.microsoft.com/office/drawing/2014/chart" uri="{C3380CC4-5D6E-409C-BE32-E72D297353CC}">
                <c16:uniqueId val="{00000007-442F-41DA-BF77-CAFF1817DE18}"/>
              </c:ext>
            </c:extLst>
          </c:dPt>
          <c:dPt>
            <c:idx val="4"/>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9-442F-41DA-BF77-CAFF1817DE18}"/>
              </c:ext>
            </c:extLst>
          </c:dPt>
          <c:dPt>
            <c:idx val="5"/>
            <c:bubble3D val="0"/>
            <c:spPr>
              <a:solidFill>
                <a:srgbClr val="C9DEE5"/>
              </a:solidFill>
              <a:ln>
                <a:solidFill>
                  <a:schemeClr val="bg1"/>
                </a:solidFill>
              </a:ln>
            </c:spPr>
            <c:extLst xmlns:c16r2="http://schemas.microsoft.com/office/drawing/2015/06/chart">
              <c:ext xmlns:c16="http://schemas.microsoft.com/office/drawing/2014/chart" uri="{C3380CC4-5D6E-409C-BE32-E72D297353CC}">
                <c16:uniqueId val="{0000000B-442F-41DA-BF77-CAFF1817DE18}"/>
              </c:ext>
            </c:extLst>
          </c:dPt>
          <c:dLbls>
            <c:dLbl>
              <c:idx val="0"/>
              <c:layout>
                <c:manualLayout>
                  <c:x val="0.11216600047511335"/>
                  <c:y val="-0.107639701931151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42F-41DA-BF77-CAFF1817DE18}"/>
                </c:ext>
              </c:extLst>
            </c:dLbl>
            <c:dLbl>
              <c:idx val="1"/>
              <c:layout>
                <c:manualLayout>
                  <c:x val="0.13902525035670391"/>
                  <c:y val="-9.19763128079568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42F-41DA-BF77-CAFF1817DE18}"/>
                </c:ext>
              </c:extLst>
            </c:dLbl>
            <c:dLbl>
              <c:idx val="2"/>
              <c:layout>
                <c:manualLayout>
                  <c:x val="0.12929870612763433"/>
                  <c:y val="-0.106808003897716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42F-41DA-BF77-CAFF1817DE18}"/>
                </c:ext>
              </c:extLst>
            </c:dLbl>
            <c:dLbl>
              <c:idx val="3"/>
              <c:layout>
                <c:manualLayout>
                  <c:x val="0.13755269405503348"/>
                  <c:y val="-7.137327001215529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442F-41DA-BF77-CAFF1817DE18}"/>
                </c:ext>
              </c:extLst>
            </c:dLbl>
            <c:dLbl>
              <c:idx val="4"/>
              <c:layout>
                <c:manualLayout>
                  <c:x val="0.12938812187100229"/>
                  <c:y val="6.55340245890983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442F-41DA-BF77-CAFF1817DE18}"/>
                </c:ext>
              </c:extLst>
            </c:dLbl>
            <c:dLbl>
              <c:idx val="5"/>
              <c:layout>
                <c:manualLayout>
                  <c:x val="-0.10984591277095848"/>
                  <c:y val="0.111071034958706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442F-41DA-BF77-CAFF1817DE18}"/>
                </c:ext>
              </c:extLst>
            </c:dLbl>
            <c:spPr>
              <a:noFill/>
              <a:ln>
                <a:noFill/>
              </a:ln>
              <a:effectLst/>
            </c:spPr>
            <c:txPr>
              <a:bodyPr/>
              <a:lstStyle/>
              <a:p>
                <a:pPr>
                  <a:defRPr sz="10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7.1999999999999995E-2</c:v>
                </c:pt>
                <c:pt idx="3">
                  <c:v>2.5999999999999999E-2</c:v>
                </c:pt>
                <c:pt idx="4">
                  <c:v>0.153</c:v>
                </c:pt>
                <c:pt idx="5">
                  <c:v>0.63600000000000001</c:v>
                </c:pt>
              </c:numCache>
            </c:numRef>
          </c:val>
          <c:extLst xmlns:c16r2="http://schemas.microsoft.com/office/drawing/2015/06/chart">
            <c:ext xmlns:c16="http://schemas.microsoft.com/office/drawing/2014/chart" uri="{C3380CC4-5D6E-409C-BE32-E72D297353CC}">
              <c16:uniqueId val="{0000000C-442F-41DA-BF77-CAFF1817DE18}"/>
            </c:ext>
          </c:extLst>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extLst xmlns:c16r2="http://schemas.microsoft.com/office/drawing/2015/06/chart">
              <c:ext xmlns:c16="http://schemas.microsoft.com/office/drawing/2014/chart" uri="{C3380CC4-5D6E-409C-BE32-E72D297353CC}">
                <c16:uniqueId val="{00000001-9B99-4C40-A67F-DA92F26AED77}"/>
              </c:ext>
            </c:extLst>
          </c:dPt>
          <c:dPt>
            <c:idx val="1"/>
            <c:bubble3D val="0"/>
            <c:spPr>
              <a:solidFill>
                <a:schemeClr val="accent4">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03-9B99-4C40-A67F-DA92F26AED77}"/>
              </c:ext>
            </c:extLst>
          </c:dPt>
          <c:dPt>
            <c:idx val="2"/>
            <c:bubble3D val="0"/>
            <c:spPr>
              <a:solidFill>
                <a:schemeClr val="tx2">
                  <a:lumMod val="75000"/>
                </a:schemeClr>
              </a:solidFill>
              <a:ln>
                <a:solidFill>
                  <a:schemeClr val="bg1"/>
                </a:solidFill>
              </a:ln>
            </c:spPr>
            <c:extLst xmlns:c16r2="http://schemas.microsoft.com/office/drawing/2015/06/chart">
              <c:ext xmlns:c16="http://schemas.microsoft.com/office/drawing/2014/chart" uri="{C3380CC4-5D6E-409C-BE32-E72D297353CC}">
                <c16:uniqueId val="{00000005-9B99-4C40-A67F-DA92F26AED77}"/>
              </c:ext>
            </c:extLst>
          </c:dPt>
          <c:dPt>
            <c:idx val="3"/>
            <c:bubble3D val="0"/>
            <c:spPr>
              <a:solidFill>
                <a:srgbClr val="00B0F0"/>
              </a:solidFill>
              <a:ln>
                <a:solidFill>
                  <a:schemeClr val="bg1"/>
                </a:solidFill>
              </a:ln>
            </c:spPr>
            <c:extLst xmlns:c16r2="http://schemas.microsoft.com/office/drawing/2015/06/chart">
              <c:ext xmlns:c16="http://schemas.microsoft.com/office/drawing/2014/chart" uri="{C3380CC4-5D6E-409C-BE32-E72D297353CC}">
                <c16:uniqueId val="{00000007-9B99-4C40-A67F-DA92F26AED77}"/>
              </c:ext>
            </c:extLst>
          </c:dPt>
          <c:dPt>
            <c:idx val="4"/>
            <c:bubble3D val="0"/>
            <c:spPr>
              <a:solidFill>
                <a:srgbClr val="3C905C"/>
              </a:solidFill>
              <a:ln>
                <a:solidFill>
                  <a:schemeClr val="bg1"/>
                </a:solidFill>
              </a:ln>
            </c:spPr>
            <c:extLst xmlns:c16r2="http://schemas.microsoft.com/office/drawing/2015/06/chart">
              <c:ext xmlns:c16="http://schemas.microsoft.com/office/drawing/2014/chart" uri="{C3380CC4-5D6E-409C-BE32-E72D297353CC}">
                <c16:uniqueId val="{00000009-9B99-4C40-A67F-DA92F26AED77}"/>
              </c:ext>
            </c:extLst>
          </c:dPt>
          <c:dPt>
            <c:idx val="5"/>
            <c:bubble3D val="0"/>
            <c:spPr>
              <a:solidFill>
                <a:srgbClr val="9663B5"/>
              </a:solidFill>
              <a:ln>
                <a:solidFill>
                  <a:schemeClr val="bg1"/>
                </a:solidFill>
              </a:ln>
            </c:spPr>
            <c:extLst xmlns:c16r2="http://schemas.microsoft.com/office/drawing/2015/06/chart">
              <c:ext xmlns:c16="http://schemas.microsoft.com/office/drawing/2014/chart" uri="{C3380CC4-5D6E-409C-BE32-E72D297353CC}">
                <c16:uniqueId val="{0000000B-9B99-4C40-A67F-DA92F26AED77}"/>
              </c:ext>
            </c:extLst>
          </c:dPt>
          <c:dPt>
            <c:idx val="6"/>
            <c:bubble3D val="0"/>
            <c:spPr>
              <a:solidFill>
                <a:srgbClr val="265C9E"/>
              </a:solidFill>
              <a:ln>
                <a:solidFill>
                  <a:schemeClr val="bg1"/>
                </a:solidFill>
              </a:ln>
            </c:spPr>
            <c:extLst xmlns:c16r2="http://schemas.microsoft.com/office/drawing/2015/06/chart">
              <c:ext xmlns:c16="http://schemas.microsoft.com/office/drawing/2014/chart" uri="{C3380CC4-5D6E-409C-BE32-E72D297353CC}">
                <c16:uniqueId val="{0000000D-9B99-4C40-A67F-DA92F26AED77}"/>
              </c:ext>
            </c:extLst>
          </c:dPt>
          <c:dPt>
            <c:idx val="7"/>
            <c:bubble3D val="0"/>
            <c:spPr>
              <a:solidFill>
                <a:srgbClr val="BEB39E"/>
              </a:solidFill>
              <a:ln>
                <a:solidFill>
                  <a:schemeClr val="bg1"/>
                </a:solidFill>
              </a:ln>
            </c:spPr>
            <c:extLst xmlns:c16r2="http://schemas.microsoft.com/office/drawing/2015/06/chart">
              <c:ext xmlns:c16="http://schemas.microsoft.com/office/drawing/2014/chart" uri="{C3380CC4-5D6E-409C-BE32-E72D297353CC}">
                <c16:uniqueId val="{0000000F-9B99-4C40-A67F-DA92F26AED77}"/>
              </c:ext>
            </c:extLst>
          </c:dPt>
          <c:dPt>
            <c:idx val="8"/>
            <c:bubble3D val="0"/>
            <c:spPr>
              <a:solidFill>
                <a:schemeClr val="accent1">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11-9B99-4C40-A67F-DA92F26AED77}"/>
              </c:ext>
            </c:extLst>
          </c:dPt>
          <c:dPt>
            <c:idx val="9"/>
            <c:bubble3D val="0"/>
            <c:spPr>
              <a:solidFill>
                <a:srgbClr val="75A4DD"/>
              </a:solidFill>
              <a:ln>
                <a:solidFill>
                  <a:schemeClr val="bg1"/>
                </a:solidFill>
              </a:ln>
            </c:spPr>
            <c:extLst xmlns:c16r2="http://schemas.microsoft.com/office/drawing/2015/06/chart">
              <c:ext xmlns:c16="http://schemas.microsoft.com/office/drawing/2014/chart" uri="{C3380CC4-5D6E-409C-BE32-E72D297353CC}">
                <c16:uniqueId val="{00000013-9B99-4C40-A67F-DA92F26AED77}"/>
              </c:ext>
            </c:extLst>
          </c:dPt>
          <c:dPt>
            <c:idx val="10"/>
            <c:bubble3D val="0"/>
            <c:spPr>
              <a:solidFill>
                <a:srgbClr val="64B7CE"/>
              </a:solidFill>
              <a:ln>
                <a:solidFill>
                  <a:schemeClr val="bg1"/>
                </a:solidFill>
              </a:ln>
            </c:spPr>
            <c:extLst xmlns:c16r2="http://schemas.microsoft.com/office/drawing/2015/06/chart">
              <c:ext xmlns:c16="http://schemas.microsoft.com/office/drawing/2014/chart" uri="{C3380CC4-5D6E-409C-BE32-E72D297353CC}">
                <c16:uniqueId val="{00000015-9B99-4C40-A67F-DA92F26AED77}"/>
              </c:ext>
            </c:extLst>
          </c:dPt>
          <c:dPt>
            <c:idx val="11"/>
            <c:bubble3D val="0"/>
            <c:spPr>
              <a:solidFill>
                <a:srgbClr val="DCBCEA"/>
              </a:solidFill>
              <a:ln>
                <a:solidFill>
                  <a:schemeClr val="bg1"/>
                </a:solidFill>
              </a:ln>
            </c:spPr>
            <c:extLst xmlns:c16r2="http://schemas.microsoft.com/office/drawing/2015/06/chart">
              <c:ext xmlns:c16="http://schemas.microsoft.com/office/drawing/2014/chart" uri="{C3380CC4-5D6E-409C-BE32-E72D297353CC}">
                <c16:uniqueId val="{00000017-9B99-4C40-A67F-DA92F26AED77}"/>
              </c:ext>
            </c:extLst>
          </c:dPt>
          <c:dPt>
            <c:idx val="12"/>
            <c:bubble3D val="0"/>
            <c:spPr>
              <a:solidFill>
                <a:srgbClr val="9ED6D6"/>
              </a:solidFill>
              <a:ln>
                <a:solidFill>
                  <a:schemeClr val="bg1"/>
                </a:solidFill>
              </a:ln>
            </c:spPr>
            <c:extLst xmlns:c16r2="http://schemas.microsoft.com/office/drawing/2015/06/chart">
              <c:ext xmlns:c16="http://schemas.microsoft.com/office/drawing/2014/chart" uri="{C3380CC4-5D6E-409C-BE32-E72D297353CC}">
                <c16:uniqueId val="{00000019-9B99-4C40-A67F-DA92F26AED77}"/>
              </c:ext>
            </c:extLst>
          </c:dPt>
          <c:dPt>
            <c:idx val="13"/>
            <c:bubble3D val="0"/>
            <c:spPr>
              <a:solidFill>
                <a:srgbClr val="53D2FF"/>
              </a:solidFill>
              <a:ln>
                <a:solidFill>
                  <a:schemeClr val="bg1"/>
                </a:solidFill>
              </a:ln>
            </c:spPr>
            <c:extLst xmlns:c16r2="http://schemas.microsoft.com/office/drawing/2015/06/chart">
              <c:ext xmlns:c16="http://schemas.microsoft.com/office/drawing/2014/chart" uri="{C3380CC4-5D6E-409C-BE32-E72D297353CC}">
                <c16:uniqueId val="{0000001B-9B99-4C40-A67F-DA92F26AED77}"/>
              </c:ext>
            </c:extLst>
          </c:dPt>
          <c:dPt>
            <c:idx val="14"/>
            <c:bubble3D val="0"/>
            <c:spPr>
              <a:solidFill>
                <a:schemeClr val="accent1">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1D-9B99-4C40-A67F-DA92F26AED77}"/>
              </c:ext>
            </c:extLst>
          </c:dPt>
          <c:dPt>
            <c:idx val="15"/>
            <c:bubble3D val="0"/>
            <c:spPr>
              <a:solidFill>
                <a:schemeClr val="accent2">
                  <a:lumMod val="20000"/>
                  <a:lumOff val="80000"/>
                </a:schemeClr>
              </a:solidFill>
              <a:ln>
                <a:solidFill>
                  <a:schemeClr val="bg1"/>
                </a:solidFill>
              </a:ln>
            </c:spPr>
            <c:extLst xmlns:c16r2="http://schemas.microsoft.com/office/drawing/2015/06/chart">
              <c:ext xmlns:c16="http://schemas.microsoft.com/office/drawing/2014/chart" uri="{C3380CC4-5D6E-409C-BE32-E72D297353CC}">
                <c16:uniqueId val="{0000001F-9B99-4C40-A67F-DA92F26AED77}"/>
              </c:ext>
            </c:extLst>
          </c:dPt>
          <c:dPt>
            <c:idx val="16"/>
            <c:bubble3D val="0"/>
            <c:spPr>
              <a:solidFill>
                <a:schemeClr val="accent5">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21-9B99-4C40-A67F-DA92F26AED77}"/>
              </c:ext>
            </c:extLst>
          </c:dPt>
          <c:dPt>
            <c:idx val="17"/>
            <c:bubble3D val="0"/>
            <c:spPr>
              <a:solidFill>
                <a:schemeClr val="tx2">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23-9B99-4C40-A67F-DA92F26AED77}"/>
              </c:ext>
            </c:extLst>
          </c:dPt>
          <c:dPt>
            <c:idx val="18"/>
            <c:bubble3D val="0"/>
            <c:spPr>
              <a:solidFill>
                <a:schemeClr val="tx2">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25-9B99-4C40-A67F-DA92F26AED77}"/>
              </c:ext>
            </c:extLst>
          </c:dPt>
          <c:dLbls>
            <c:dLbl>
              <c:idx val="0"/>
              <c:layout>
                <c:manualLayout>
                  <c:x val="-0.1593823310211662"/>
                  <c:y val="-4.2658774392070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9B99-4C40-A67F-DA92F26AED77}"/>
                </c:ext>
              </c:extLst>
            </c:dLbl>
            <c:dLbl>
              <c:idx val="1"/>
              <c:layout>
                <c:manualLayout>
                  <c:x val="-0.13421651439976309"/>
                  <c:y val="-5.7108660476839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9B99-4C40-A67F-DA92F26AED77}"/>
                </c:ext>
              </c:extLst>
            </c:dLbl>
            <c:dLbl>
              <c:idx val="2"/>
              <c:layout>
                <c:manualLayout>
                  <c:x val="-9.7866208416493919E-2"/>
                  <c:y val="-6.93294766609206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9B99-4C40-A67F-DA92F26AED77}"/>
                </c:ext>
              </c:extLst>
            </c:dLbl>
            <c:dLbl>
              <c:idx val="3"/>
              <c:layout>
                <c:manualLayout>
                  <c:x val="-6.1515902433224752E-2"/>
                  <c:y val="-7.41726349863181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9B99-4C40-A67F-DA92F26AED77}"/>
                </c:ext>
              </c:extLst>
            </c:dLbl>
            <c:dLbl>
              <c:idx val="4"/>
              <c:layout>
                <c:manualLayout>
                  <c:x val="-2.7961773833283979E-2"/>
                  <c:y val="-7.45570725695287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9B99-4C40-A67F-DA92F26AED77}"/>
                </c:ext>
              </c:extLst>
            </c:dLbl>
            <c:dLbl>
              <c:idx val="5"/>
              <c:layout>
                <c:manualLayout>
                  <c:x val="5.5919144237618857E-3"/>
                  <c:y val="-7.15588370320140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9B99-4C40-A67F-DA92F26AED77}"/>
                </c:ext>
              </c:extLst>
            </c:dLbl>
            <c:dLbl>
              <c:idx val="6"/>
              <c:layout>
                <c:manualLayout>
                  <c:x val="3.0757951216612272E-2"/>
                  <c:y val="-6.3411287360485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9B99-4C40-A67F-DA92F26AED77}"/>
                </c:ext>
              </c:extLst>
            </c:dLbl>
            <c:dLbl>
              <c:idx val="7"/>
              <c:layout>
                <c:manualLayout>
                  <c:x val="4.1942220407030953E-2"/>
                  <c:y val="-5.34198315474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9B99-4C40-A67F-DA92F26AED77}"/>
                </c:ext>
              </c:extLst>
            </c:dLbl>
            <c:dLbl>
              <c:idx val="8"/>
              <c:layout>
                <c:manualLayout>
                  <c:x val="6.4311419302210737E-2"/>
                  <c:y val="-4.750178748226496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1-9B99-4C40-A67F-DA92F26AED77}"/>
                </c:ext>
              </c:extLst>
            </c:dLbl>
            <c:dLbl>
              <c:idx val="9"/>
              <c:layout>
                <c:manualLayout>
                  <c:x val="6.7108037028434042E-2"/>
                  <c:y val="-3.3821212269528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3-9B99-4C40-A67F-DA92F26AED77}"/>
                </c:ext>
              </c:extLst>
            </c:dLbl>
            <c:dLbl>
              <c:idx val="10"/>
              <c:layout>
                <c:manualLayout>
                  <c:x val="7.2700171623643325E-2"/>
                  <c:y val="-1.93711809495564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9B99-4C40-A67F-DA92F26AED77}"/>
                </c:ext>
              </c:extLst>
            </c:dLbl>
            <c:dLbl>
              <c:idx val="11"/>
              <c:layout>
                <c:manualLayout>
                  <c:x val="6.7927074813157004E-2"/>
                  <c:y val="-4.921440099991532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7-9B99-4C40-A67F-DA92F26AED77}"/>
                </c:ext>
              </c:extLst>
            </c:dLbl>
            <c:dLbl>
              <c:idx val="12"/>
              <c:layout>
                <c:manualLayout>
                  <c:x val="7.3272397215711868E-2"/>
                  <c:y val="6.608782692262725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9-9B99-4C40-A67F-DA92F26AED77}"/>
                </c:ext>
              </c:extLst>
            </c:dLbl>
            <c:dLbl>
              <c:idx val="13"/>
              <c:layout>
                <c:manualLayout>
                  <c:x val="8.2364597311926802E-2"/>
                  <c:y val="1.40651580311509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B-9B99-4C40-A67F-DA92F26AED77}"/>
                </c:ext>
              </c:extLst>
            </c:dLbl>
            <c:dLbl>
              <c:idx val="14"/>
              <c:layout>
                <c:manualLayout>
                  <c:x val="8.6681058540285211E-2"/>
                  <c:y val="3.374249478932399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D-9B99-4C40-A67F-DA92F26AED77}"/>
                </c:ext>
              </c:extLst>
            </c:dLbl>
            <c:dLbl>
              <c:idx val="15"/>
              <c:layout>
                <c:manualLayout>
                  <c:x val="2.7957370404334881E-3"/>
                  <c:y val="5.34195410770904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F-9B99-4C40-A67F-DA92F26AED77}"/>
                </c:ext>
              </c:extLst>
            </c:dLbl>
            <c:dLbl>
              <c:idx val="16"/>
              <c:layout>
                <c:manualLayout>
                  <c:x val="-2.7961773833283979E-2"/>
                  <c:y val="4.35066575091029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1-9B99-4C40-A67F-DA92F26AED77}"/>
                </c:ext>
              </c:extLst>
            </c:dLbl>
            <c:dLbl>
              <c:idx val="17"/>
              <c:layout>
                <c:manualLayout>
                  <c:x val="-3.3554128599940773E-2"/>
                  <c:y val="4.45813980137343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3-9B99-4C40-A67F-DA92F26AED77}"/>
                </c:ext>
              </c:extLst>
            </c:dLbl>
            <c:dLbl>
              <c:idx val="18"/>
              <c:layout>
                <c:manualLayout>
                  <c:x val="-0.11184709533313592"/>
                  <c:y val="3.99665494279693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5-9B99-4C40-A67F-DA92F26AED77}"/>
                </c:ext>
              </c:extLst>
            </c:dLbl>
            <c:spPr>
              <a:ln w="3175"/>
            </c:spPr>
            <c:txPr>
              <a:bodyPr anchor="t" anchorCtr="1"/>
              <a:lstStyle/>
              <a:p>
                <a:pPr>
                  <a:defRPr sz="7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Лист1!$A$2:$A$20</c:f>
              <c:strCache>
                <c:ptCount val="19"/>
                <c:pt idx="0">
                  <c:v>0,5% 给水，排水，废料加工，污染消除,，物污染环境防治</c:v>
                </c:pt>
                <c:pt idx="1">
                  <c:v>0,8% 电能，煤气，空气调节</c:v>
                </c:pt>
                <c:pt idx="2">
                  <c:v>1,4% 财务活动，保险业务</c:v>
                </c:pt>
                <c:pt idx="3">
                  <c:v>1,7% 公共行政，安全保证，社会保证</c:v>
                </c:pt>
                <c:pt idx="4">
                  <c:v>1,8% 文化、运动、休闲娱乐的活动</c:v>
                </c:pt>
                <c:pt idx="5">
                  <c:v>1,8% 教育</c:v>
                </c:pt>
                <c:pt idx="6">
                  <c:v>2,3% 酒店和餐饮场所的活动</c:v>
                </c:pt>
                <c:pt idx="7">
                  <c:v>2,4% 信息，通信</c:v>
                </c:pt>
                <c:pt idx="8">
                  <c:v>2,5% 保健事业，社会服务</c:v>
                </c:pt>
                <c:pt idx="9">
                  <c:v>2,7% 农业，林业，狩猎，渔业，养鱼业</c:v>
                </c:pt>
                <c:pt idx="10">
                  <c:v>4,1% 行政活动与延伸服务</c:v>
                </c:pt>
                <c:pt idx="11">
                  <c:v>4,9% 制造业</c:v>
                </c:pt>
                <c:pt idx="12">
                  <c:v>5,4% 运输，贮藏</c:v>
                </c:pt>
                <c:pt idx="13">
                  <c:v>3,7% 提供其他的服务</c:v>
                </c:pt>
                <c:pt idx="14">
                  <c:v>5,8% 房地产业务的活动 </c:v>
                </c:pt>
                <c:pt idx="15">
                  <c:v>6,5% 矿产资源开采</c:v>
                </c:pt>
                <c:pt idx="16">
                  <c:v>7,9% 职业科学技术活动</c:v>
                </c:pt>
                <c:pt idx="17">
                  <c:v>12,7% 建设</c:v>
                </c:pt>
                <c:pt idx="18">
                  <c:v>29,1% 零售商业，批发商业，汽车与摩托车修</c:v>
                </c:pt>
              </c:strCache>
            </c:strRef>
          </c:cat>
          <c:val>
            <c:numRef>
              <c:f>Лист1!$B$2:$B$20</c:f>
              <c:numCache>
                <c:formatCode>0.0%</c:formatCode>
                <c:ptCount val="19"/>
                <c:pt idx="0">
                  <c:v>5.0000000000000001E-3</c:v>
                </c:pt>
                <c:pt idx="1">
                  <c:v>8.0000000000000002E-3</c:v>
                </c:pt>
                <c:pt idx="2">
                  <c:v>1.4E-2</c:v>
                </c:pt>
                <c:pt idx="3">
                  <c:v>1.7000000000000001E-2</c:v>
                </c:pt>
                <c:pt idx="4">
                  <c:v>1.7999999999999999E-2</c:v>
                </c:pt>
                <c:pt idx="5">
                  <c:v>1.7999999999999999E-2</c:v>
                </c:pt>
                <c:pt idx="6">
                  <c:v>2.3E-2</c:v>
                </c:pt>
                <c:pt idx="7">
                  <c:v>2.4E-2</c:v>
                </c:pt>
                <c:pt idx="8">
                  <c:v>2.5000000000000001E-2</c:v>
                </c:pt>
                <c:pt idx="9">
                  <c:v>2.7E-2</c:v>
                </c:pt>
                <c:pt idx="10">
                  <c:v>4.1000000000000002E-2</c:v>
                </c:pt>
                <c:pt idx="11">
                  <c:v>4.9000000000000002E-2</c:v>
                </c:pt>
                <c:pt idx="12">
                  <c:v>5.3999999999999999E-2</c:v>
                </c:pt>
                <c:pt idx="13">
                  <c:v>5.7000000000000002E-2</c:v>
                </c:pt>
                <c:pt idx="14">
                  <c:v>5.8000000000000003E-2</c:v>
                </c:pt>
                <c:pt idx="15">
                  <c:v>6.5000000000000002E-2</c:v>
                </c:pt>
                <c:pt idx="16">
                  <c:v>7.9000000000000001E-2</c:v>
                </c:pt>
                <c:pt idx="17">
                  <c:v>0.127</c:v>
                </c:pt>
                <c:pt idx="18">
                  <c:v>0.29099999999999998</c:v>
                </c:pt>
              </c:numCache>
            </c:numRef>
          </c:val>
          <c:extLst xmlns:c16r2="http://schemas.microsoft.com/office/drawing/2015/06/chart">
            <c:ext xmlns:c16="http://schemas.microsoft.com/office/drawing/2014/chart" uri="{C3380CC4-5D6E-409C-BE32-E72D297353CC}">
              <c16:uniqueId val="{00000026-9B99-4C40-A67F-DA92F26AED77}"/>
            </c:ext>
          </c:extLst>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800" b="1" baseline="0"/>
            </a:pPr>
            <a:endParaRPr lang="ru-RU"/>
          </a:p>
        </c:txPr>
      </c:legendEntry>
      <c:legendEntry>
        <c:idx val="1"/>
        <c:txPr>
          <a:bodyPr/>
          <a:lstStyle/>
          <a:p>
            <a:pPr defTabSz="720000">
              <a:defRPr sz="800" b="1" baseline="0"/>
            </a:pPr>
            <a:endParaRPr lang="ru-RU"/>
          </a:p>
        </c:txPr>
      </c:legendEntry>
      <c:legendEntry>
        <c:idx val="2"/>
        <c:txPr>
          <a:bodyPr/>
          <a:lstStyle/>
          <a:p>
            <a:pPr defTabSz="720000">
              <a:defRPr sz="800" b="1" baseline="0"/>
            </a:pPr>
            <a:endParaRPr lang="ru-RU"/>
          </a:p>
        </c:txPr>
      </c:legendEntry>
      <c:legendEntry>
        <c:idx val="3"/>
        <c:txPr>
          <a:bodyPr/>
          <a:lstStyle/>
          <a:p>
            <a:pPr defTabSz="720000">
              <a:defRPr sz="800" b="1" baseline="0"/>
            </a:pPr>
            <a:endParaRPr lang="ru-RU"/>
          </a:p>
        </c:txPr>
      </c:legendEntry>
      <c:legendEntry>
        <c:idx val="4"/>
        <c:txPr>
          <a:bodyPr/>
          <a:lstStyle/>
          <a:p>
            <a:pPr defTabSz="720000">
              <a:defRPr sz="800" b="1" baseline="0"/>
            </a:pPr>
            <a:endParaRPr lang="ru-RU"/>
          </a:p>
        </c:txPr>
      </c:legendEntry>
      <c:legendEntry>
        <c:idx val="5"/>
        <c:txPr>
          <a:bodyPr/>
          <a:lstStyle/>
          <a:p>
            <a:pPr defTabSz="720000">
              <a:defRPr sz="800" b="1" baseline="0"/>
            </a:pPr>
            <a:endParaRPr lang="ru-RU"/>
          </a:p>
        </c:txPr>
      </c:legendEntry>
      <c:legendEntry>
        <c:idx val="6"/>
        <c:txPr>
          <a:bodyPr/>
          <a:lstStyle/>
          <a:p>
            <a:pPr defTabSz="720000">
              <a:defRPr sz="800" b="1" baseline="0"/>
            </a:pPr>
            <a:endParaRPr lang="ru-RU"/>
          </a:p>
        </c:txPr>
      </c:legendEntry>
      <c:legendEntry>
        <c:idx val="7"/>
        <c:txPr>
          <a:bodyPr/>
          <a:lstStyle/>
          <a:p>
            <a:pPr defTabSz="720000">
              <a:defRPr sz="800" b="1" baseline="0"/>
            </a:pPr>
            <a:endParaRPr lang="ru-RU"/>
          </a:p>
        </c:txPr>
      </c:legendEntry>
      <c:legendEntry>
        <c:idx val="8"/>
        <c:txPr>
          <a:bodyPr/>
          <a:lstStyle/>
          <a:p>
            <a:pPr defTabSz="720000">
              <a:defRPr sz="800" b="1" baseline="0"/>
            </a:pPr>
            <a:endParaRPr lang="ru-RU"/>
          </a:p>
        </c:txPr>
      </c:legendEntry>
      <c:legendEntry>
        <c:idx val="9"/>
        <c:txPr>
          <a:bodyPr/>
          <a:lstStyle/>
          <a:p>
            <a:pPr defTabSz="720000">
              <a:defRPr sz="800" b="1"/>
            </a:pPr>
            <a:endParaRPr lang="ru-RU"/>
          </a:p>
        </c:txPr>
      </c:legendEntry>
      <c:legendEntry>
        <c:idx val="10"/>
        <c:txPr>
          <a:bodyPr/>
          <a:lstStyle/>
          <a:p>
            <a:pPr defTabSz="720000">
              <a:defRPr sz="800" b="1"/>
            </a:pPr>
            <a:endParaRPr lang="ru-RU"/>
          </a:p>
        </c:txPr>
      </c:legendEntry>
      <c:legendEntry>
        <c:idx val="11"/>
        <c:txPr>
          <a:bodyPr/>
          <a:lstStyle/>
          <a:p>
            <a:pPr defTabSz="720000">
              <a:defRPr sz="800" b="1"/>
            </a:pPr>
            <a:endParaRPr lang="ru-RU"/>
          </a:p>
        </c:txPr>
      </c:legendEntry>
      <c:legendEntry>
        <c:idx val="12"/>
        <c:txPr>
          <a:bodyPr/>
          <a:lstStyle/>
          <a:p>
            <a:pPr defTabSz="720000">
              <a:defRPr sz="800" b="1"/>
            </a:pPr>
            <a:endParaRPr lang="ru-RU"/>
          </a:p>
        </c:txPr>
      </c:legendEntry>
      <c:legendEntry>
        <c:idx val="13"/>
        <c:txPr>
          <a:bodyPr/>
          <a:lstStyle/>
          <a:p>
            <a:pPr defTabSz="720000">
              <a:defRPr sz="800" b="1"/>
            </a:pPr>
            <a:endParaRPr lang="ru-RU"/>
          </a:p>
        </c:txPr>
      </c:legendEntry>
      <c:legendEntry>
        <c:idx val="14"/>
        <c:txPr>
          <a:bodyPr/>
          <a:lstStyle/>
          <a:p>
            <a:pPr defTabSz="720000">
              <a:defRPr sz="800" b="1"/>
            </a:pPr>
            <a:endParaRPr lang="ru-RU"/>
          </a:p>
        </c:txPr>
      </c:legendEntry>
      <c:legendEntry>
        <c:idx val="15"/>
        <c:txPr>
          <a:bodyPr/>
          <a:lstStyle/>
          <a:p>
            <a:pPr defTabSz="720000">
              <a:defRPr sz="800" b="1"/>
            </a:pPr>
            <a:endParaRPr lang="ru-RU"/>
          </a:p>
        </c:txPr>
      </c:legendEntry>
      <c:legendEntry>
        <c:idx val="16"/>
        <c:txPr>
          <a:bodyPr/>
          <a:lstStyle/>
          <a:p>
            <a:pPr defTabSz="720000">
              <a:defRPr sz="800" b="1"/>
            </a:pPr>
            <a:endParaRPr lang="ru-RU"/>
          </a:p>
        </c:txPr>
      </c:legendEntry>
      <c:legendEntry>
        <c:idx val="17"/>
        <c:txPr>
          <a:bodyPr/>
          <a:lstStyle/>
          <a:p>
            <a:pPr defTabSz="720000">
              <a:defRPr sz="800" b="1"/>
            </a:pPr>
            <a:endParaRPr lang="ru-RU"/>
          </a:p>
        </c:txPr>
      </c:legendEntry>
      <c:legendEntry>
        <c:idx val="18"/>
        <c:txPr>
          <a:bodyPr/>
          <a:lstStyle/>
          <a:p>
            <a:pPr defTabSz="720000">
              <a:defRPr sz="800" b="1"/>
            </a:pPr>
            <a:endParaRPr lang="ru-RU"/>
          </a:p>
        </c:txPr>
      </c:legendEntry>
      <c:layout>
        <c:manualLayout>
          <c:xMode val="edge"/>
          <c:yMode val="edge"/>
          <c:x val="0"/>
          <c:y val="0.26485106202516256"/>
          <c:w val="0.6633270327604105"/>
          <c:h val="0.70150767212223342"/>
        </c:manualLayout>
      </c:layout>
      <c:overlay val="1"/>
      <c:spPr>
        <a:effectLst>
          <a:softEdge rad="12700"/>
        </a:effectLst>
      </c:spPr>
      <c:txPr>
        <a:bodyPr/>
        <a:lstStyle/>
        <a:p>
          <a:pPr defTabSz="720000">
            <a:defRPr sz="7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0.57692</cdr:y>
    </cdr:from>
    <cdr:to>
      <cdr:x>0.12613</cdr:x>
      <cdr:y>0.71154</cdr:y>
    </cdr:to>
    <cdr:sp macro="" textlink="">
      <cdr:nvSpPr>
        <cdr:cNvPr id="2" name="矩形 1"/>
        <cdr:cNvSpPr/>
      </cdr:nvSpPr>
      <cdr:spPr>
        <a:xfrm xmlns:a="http://schemas.openxmlformats.org/drawingml/2006/main">
          <a:off x="0" y="1080121"/>
          <a:ext cx="540384" cy="252028"/>
        </a:xfrm>
        <a:prstGeom xmlns:a="http://schemas.openxmlformats.org/drawingml/2006/main" prst="rect">
          <a:avLst/>
        </a:prstGeom>
      </cdr:spPr>
      <cdr:txBody>
        <a:bodyPr xmlns:a="http://schemas.openxmlformats.org/drawingml/2006/main" vertOverflow="clip" vert="horz" wrap="none" lIns="45720" tIns="45720" rIns="45720" bIns="45720" rtlCol="0" anchor="t" anchorCtr="0">
          <a:normAutofit/>
        </a:bodyPr>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0.80255</cdr:x>
      <cdr:y>0.86528</cdr:y>
    </cdr:from>
    <cdr:to>
      <cdr:x>0.93224</cdr:x>
      <cdr:y>0.95941</cdr:y>
    </cdr:to>
    <cdr:sp macro="" textlink="">
      <cdr:nvSpPr>
        <cdr:cNvPr id="2" name="TextBox 1"/>
        <cdr:cNvSpPr txBox="1"/>
      </cdr:nvSpPr>
      <cdr:spPr>
        <a:xfrm xmlns:a="http://schemas.openxmlformats.org/drawingml/2006/main">
          <a:off x="3041441" y="1764196"/>
          <a:ext cx="491509" cy="1919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chemeClr val="tx1"/>
              </a:solidFill>
            </a:rPr>
            <a:t>20</a:t>
          </a:r>
          <a:r>
            <a:rPr lang="ru-RU" sz="900" dirty="0" smtClean="0">
              <a:solidFill>
                <a:srgbClr val="FF0000"/>
              </a:solidFill>
            </a:rPr>
            <a:t> </a:t>
          </a:r>
          <a:endParaRPr lang="ru-RU" sz="900" dirty="0">
            <a:solidFill>
              <a:srgbClr val="FF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0.2483</cdr:x>
      <cdr:y>0.44549</cdr:y>
    </cdr:from>
    <cdr:to>
      <cdr:x>0.35176</cdr:x>
      <cdr:y>0.44549</cdr:y>
    </cdr:to>
    <cdr:cxnSp macro="">
      <cdr:nvCxnSpPr>
        <cdr:cNvPr id="3" name="Прямая соединительная линия 2"/>
        <cdr:cNvCxnSpPr/>
      </cdr:nvCxnSpPr>
      <cdr:spPr>
        <a:xfrm xmlns:a="http://schemas.openxmlformats.org/drawingml/2006/main">
          <a:off x="864096" y="1033545"/>
          <a:ext cx="360045" cy="0"/>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0.39314</cdr:x>
      <cdr:y>0.40832</cdr:y>
    </cdr:from>
    <cdr:to>
      <cdr:x>0.62075</cdr:x>
      <cdr:y>0.60067</cdr:y>
    </cdr:to>
    <cdr:sp macro="" textlink="">
      <cdr:nvSpPr>
        <cdr:cNvPr id="10" name="TextBox 19"/>
        <cdr:cNvSpPr txBox="1"/>
      </cdr:nvSpPr>
      <cdr:spPr>
        <a:xfrm xmlns:a="http://schemas.openxmlformats.org/drawingml/2006/main">
          <a:off x="1368153" y="947309"/>
          <a:ext cx="792089" cy="44627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300" b="1" dirty="0" smtClean="0">
              <a:solidFill>
                <a:schemeClr val="accent6">
                  <a:lumMod val="75000"/>
                </a:schemeClr>
              </a:solidFill>
            </a:rPr>
            <a:t>44</a:t>
          </a:r>
          <a:r>
            <a:rPr lang="ru-RU" sz="1300" b="1" dirty="0" smtClean="0">
              <a:solidFill>
                <a:schemeClr val="accent6">
                  <a:lumMod val="75000"/>
                </a:schemeClr>
              </a:solidFill>
            </a:rPr>
            <a:t> </a:t>
          </a:r>
          <a:r>
            <a:rPr lang="en-US" sz="1300" b="1" dirty="0" smtClean="0">
              <a:solidFill>
                <a:schemeClr val="accent6">
                  <a:lumMod val="75000"/>
                </a:schemeClr>
              </a:solidFill>
            </a:rPr>
            <a:t>321</a:t>
          </a:r>
          <a:br>
            <a:rPr lang="en-US" sz="1300" b="1" dirty="0" smtClean="0">
              <a:solidFill>
                <a:schemeClr val="accent6">
                  <a:lumMod val="75000"/>
                </a:schemeClr>
              </a:solidFill>
            </a:rPr>
          </a:br>
          <a:r>
            <a:rPr lang="zh-CN" altLang="en-US" sz="1000" b="1" dirty="0" smtClean="0"/>
            <a:t>百</a:t>
          </a:r>
          <a:r>
            <a:rPr lang="zh-CN" altLang="en-US" sz="1000" b="1" dirty="0"/>
            <a:t>万卢</a:t>
          </a:r>
          <a:r>
            <a:rPr lang="zh-CN" altLang="en-US" sz="1000" b="1" dirty="0" smtClean="0"/>
            <a:t>布</a:t>
          </a:r>
          <a:endParaRPr lang="ru-RU" sz="1000" b="1" dirty="0"/>
        </a:p>
      </cdr:txBody>
    </cdr:sp>
  </cdr:relSizeAnchor>
  <cdr:relSizeAnchor xmlns:cdr="http://schemas.openxmlformats.org/drawingml/2006/chartDrawing">
    <cdr:from>
      <cdr:x>0.51729</cdr:x>
      <cdr:y>0.10407</cdr:y>
    </cdr:from>
    <cdr:to>
      <cdr:x>0.64144</cdr:x>
      <cdr:y>0.16615</cdr:y>
    </cdr:to>
    <cdr:cxnSp macro="">
      <cdr:nvCxnSpPr>
        <cdr:cNvPr id="11" name="Прямая соединительная линия 10"/>
        <cdr:cNvCxnSpPr/>
      </cdr:nvCxnSpPr>
      <cdr:spPr>
        <a:xfrm xmlns:a="http://schemas.openxmlformats.org/drawingml/2006/main" flipH="1">
          <a:off x="1800200" y="241457"/>
          <a:ext cx="432050" cy="144017"/>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0.66213</cdr:x>
      <cdr:y>0.69802</cdr:y>
    </cdr:from>
    <cdr:to>
      <cdr:x>0.73455</cdr:x>
      <cdr:y>0.79113</cdr:y>
    </cdr:to>
    <cdr:cxnSp macro="">
      <cdr:nvCxnSpPr>
        <cdr:cNvPr id="12" name="Прямая соединительная линия 11"/>
        <cdr:cNvCxnSpPr/>
      </cdr:nvCxnSpPr>
      <cdr:spPr>
        <a:xfrm xmlns:a="http://schemas.openxmlformats.org/drawingml/2006/main" flipH="1" flipV="1">
          <a:off x="2304256" y="1619418"/>
          <a:ext cx="252028" cy="216024"/>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0.35176</cdr:x>
      <cdr:y>0.13511</cdr:y>
    </cdr:from>
    <cdr:to>
      <cdr:x>0.42376</cdr:x>
      <cdr:y>0.15063</cdr:y>
    </cdr:to>
    <cdr:cxnSp macro="">
      <cdr:nvCxnSpPr>
        <cdr:cNvPr id="13" name="Прямая соединительная линия 12"/>
        <cdr:cNvCxnSpPr/>
      </cdr:nvCxnSpPr>
      <cdr:spPr>
        <a:xfrm xmlns:a="http://schemas.openxmlformats.org/drawingml/2006/main">
          <a:off x="1224136" y="313465"/>
          <a:ext cx="250571" cy="36004"/>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0.42418</cdr:x>
      <cdr:y>0.07584</cdr:y>
    </cdr:from>
    <cdr:to>
      <cdr:x>0.45522</cdr:x>
      <cdr:y>0.12239</cdr:y>
    </cdr:to>
    <cdr:cxnSp macro="">
      <cdr:nvCxnSpPr>
        <cdr:cNvPr id="14" name="Прямая соединительная линия 13"/>
        <cdr:cNvCxnSpPr/>
      </cdr:nvCxnSpPr>
      <cdr:spPr>
        <a:xfrm xmlns:a="http://schemas.openxmlformats.org/drawingml/2006/main">
          <a:off x="1476164" y="175945"/>
          <a:ext cx="108012" cy="108013"/>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0.26899</cdr:x>
      <cdr:y>0.2172</cdr:y>
    </cdr:from>
    <cdr:to>
      <cdr:x>0.41467</cdr:x>
      <cdr:y>0.2172</cdr:y>
    </cdr:to>
    <cdr:cxnSp macro="">
      <cdr:nvCxnSpPr>
        <cdr:cNvPr id="15" name="Прямая соединительная линия 14"/>
        <cdr:cNvCxnSpPr/>
      </cdr:nvCxnSpPr>
      <cdr:spPr>
        <a:xfrm xmlns:a="http://schemas.openxmlformats.org/drawingml/2006/main" flipV="1">
          <a:off x="936104" y="503904"/>
          <a:ext cx="506971" cy="1"/>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0.92857</cdr:x>
      <cdr:y>1</cdr:y>
    </cdr:to>
    <cdr:sp macro="" textlink="">
      <cdr:nvSpPr>
        <cdr:cNvPr id="28" name="TextBox 27"/>
        <cdr:cNvSpPr txBox="1"/>
      </cdr:nvSpPr>
      <cdr:spPr>
        <a:xfrm xmlns:a="http://schemas.openxmlformats.org/drawingml/2006/main">
          <a:off x="0" y="0"/>
          <a:ext cx="4212468"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lgn="l">
            <a:spcBef>
              <a:spcPts val="1100"/>
            </a:spcBef>
            <a:spcAft>
              <a:spcPts val="1000"/>
            </a:spcAft>
          </a:pPr>
          <a:r>
            <a:rPr lang="zh-CN" altLang="en-US" sz="900" dirty="0" smtClean="0"/>
            <a:t>运输，贮藏</a:t>
          </a:r>
          <a:endParaRPr lang="ru-RU" sz="900" dirty="0" smtClean="0"/>
        </a:p>
        <a:p xmlns:a="http://schemas.openxmlformats.org/drawingml/2006/main">
          <a:pPr algn="l">
            <a:spcAft>
              <a:spcPts val="900"/>
            </a:spcAft>
          </a:pPr>
          <a:r>
            <a:rPr lang="zh-CN" altLang="en-US" sz="900" dirty="0" smtClean="0"/>
            <a:t>电能，煤气，空气调节</a:t>
          </a:r>
          <a:endParaRPr lang="en-US" sz="900" dirty="0" smtClean="0"/>
        </a:p>
        <a:p xmlns:a="http://schemas.openxmlformats.org/drawingml/2006/main">
          <a:pPr algn="l">
            <a:spcBef>
              <a:spcPts val="100"/>
            </a:spcBef>
            <a:spcAft>
              <a:spcPts val="900"/>
            </a:spcAft>
          </a:pPr>
          <a:r>
            <a:rPr lang="zh-CN" altLang="en-US" sz="900" dirty="0" smtClean="0"/>
            <a:t>信息，通信</a:t>
          </a:r>
          <a:endParaRPr lang="ru-RU" sz="900" dirty="0" smtClean="0"/>
        </a:p>
        <a:p xmlns:a="http://schemas.openxmlformats.org/drawingml/2006/main">
          <a:pPr>
            <a:spcAft>
              <a:spcPts val="1000"/>
            </a:spcAft>
          </a:pPr>
          <a:r>
            <a:rPr lang="zh-CN" altLang="en-US" sz="900" dirty="0" smtClean="0"/>
            <a:t>零售商业，批发商业</a:t>
          </a:r>
          <a:endParaRPr lang="ru-RU" altLang="zh-CN" sz="900" dirty="0" smtClean="0"/>
        </a:p>
        <a:p xmlns:a="http://schemas.openxmlformats.org/drawingml/2006/main">
          <a:pPr algn="l">
            <a:spcAft>
              <a:spcPts val="1000"/>
            </a:spcAft>
          </a:pPr>
          <a:r>
            <a:rPr lang="zh-CN" altLang="en-US" sz="900" dirty="0" smtClean="0"/>
            <a:t>建筑</a:t>
          </a:r>
          <a:endParaRPr lang="ru-RU" sz="900" dirty="0" smtClean="0"/>
        </a:p>
        <a:p xmlns:a="http://schemas.openxmlformats.org/drawingml/2006/main">
          <a:pPr>
            <a:spcAft>
              <a:spcPts val="1000"/>
            </a:spcAft>
          </a:pPr>
          <a:r>
            <a:rPr lang="ru-RU" sz="900" dirty="0" smtClean="0"/>
            <a:t>  </a:t>
          </a:r>
          <a:r>
            <a:rPr lang="zh-CN" altLang="en-US" sz="900" dirty="0">
              <a:latin typeface="+mn-lt"/>
              <a:ea typeface="+mn-ea"/>
              <a:cs typeface="+mn-cs"/>
            </a:rPr>
            <a:t>职</a:t>
          </a:r>
          <a:r>
            <a:rPr lang="zh-CN" altLang="en-US" sz="900" dirty="0" smtClean="0">
              <a:latin typeface="+mn-lt"/>
              <a:ea typeface="+mn-ea"/>
              <a:cs typeface="+mn-cs"/>
            </a:rPr>
            <a:t>业科学技术活动</a:t>
          </a:r>
          <a:endParaRPr lang="ru-RU" sz="900" dirty="0" smtClean="0"/>
        </a:p>
        <a:p xmlns:a="http://schemas.openxmlformats.org/drawingml/2006/main">
          <a:pPr>
            <a:spcAft>
              <a:spcPts val="900"/>
            </a:spcAft>
          </a:pPr>
          <a:r>
            <a:rPr lang="zh-CN" altLang="en-US" sz="900" dirty="0" smtClean="0"/>
            <a:t>公共行政</a:t>
          </a:r>
          <a:endParaRPr lang="ru-RU" altLang="zh-CN" sz="900" dirty="0" smtClean="0"/>
        </a:p>
        <a:p xmlns:a="http://schemas.openxmlformats.org/drawingml/2006/main">
          <a:pPr>
            <a:spcAft>
              <a:spcPts val="900"/>
            </a:spcAft>
          </a:pPr>
          <a:r>
            <a:rPr lang="zh-CN" altLang="en-US" sz="900" dirty="0" smtClean="0"/>
            <a:t>文化、体育领域的活动</a:t>
          </a:r>
          <a:endParaRPr lang="ru-RU" sz="900" dirty="0" smtClean="0"/>
        </a:p>
        <a:p xmlns:a="http://schemas.openxmlformats.org/drawingml/2006/main">
          <a:pPr algn="l">
            <a:spcAft>
              <a:spcPts val="1000"/>
            </a:spcAft>
          </a:pPr>
          <a:r>
            <a:rPr lang="zh-CN" altLang="en-US" sz="900" dirty="0" smtClean="0"/>
            <a:t>加工产业</a:t>
          </a:r>
          <a:endParaRPr lang="ru-RU" sz="900" dirty="0" smtClean="0"/>
        </a:p>
        <a:p xmlns:a="http://schemas.openxmlformats.org/drawingml/2006/main">
          <a:pPr algn="l">
            <a:spcAft>
              <a:spcPts val="1000"/>
            </a:spcAft>
          </a:pPr>
          <a:r>
            <a:rPr lang="zh-CN" altLang="en-US" sz="900" dirty="0" smtClean="0"/>
            <a:t>保健事业，社会服务</a:t>
          </a:r>
          <a:endParaRPr lang="ru-RU" sz="900" dirty="0" smtClean="0"/>
        </a:p>
        <a:p xmlns:a="http://schemas.openxmlformats.org/drawingml/2006/main">
          <a:pPr algn="l">
            <a:spcAft>
              <a:spcPts val="1000"/>
            </a:spcAft>
          </a:pPr>
          <a:r>
            <a:rPr lang="zh-CN" altLang="en-US" sz="900" dirty="0" smtClean="0"/>
            <a:t>不动产</a:t>
          </a:r>
          <a:r>
            <a:rPr lang="zh-CN" altLang="en-US" sz="900" dirty="0"/>
            <a:t>的活动</a:t>
          </a:r>
          <a:endParaRPr lang="ru-RU" sz="900" dirty="0" smtClean="0"/>
        </a:p>
        <a:p xmlns:a="http://schemas.openxmlformats.org/drawingml/2006/main">
          <a:pPr>
            <a:spcAft>
              <a:spcPts val="900"/>
            </a:spcAft>
          </a:pPr>
          <a:r>
            <a:rPr lang="zh-CN" altLang="en-US" sz="900" dirty="0" smtClean="0"/>
            <a:t>教育</a:t>
          </a:r>
          <a:endParaRPr lang="ru-RU" sz="900" dirty="0" smtClean="0"/>
        </a:p>
        <a:p xmlns:a="http://schemas.openxmlformats.org/drawingml/2006/main">
          <a:pPr algn="l">
            <a:spcAft>
              <a:spcPts val="1100"/>
            </a:spcAft>
          </a:pPr>
          <a:r>
            <a:rPr lang="zh-CN" altLang="en-US" sz="900" dirty="0" smtClean="0"/>
            <a:t>财务活动，保险业务</a:t>
          </a:r>
          <a:endParaRPr lang="ru-RU" sz="900" dirty="0" smtClean="0"/>
        </a:p>
        <a:p xmlns:a="http://schemas.openxmlformats.org/drawingml/2006/main">
          <a:pPr algn="l">
            <a:spcAft>
              <a:spcPts val="900"/>
            </a:spcAft>
          </a:pPr>
          <a:r>
            <a:rPr lang="zh-CN" altLang="en-US" sz="900" dirty="0" smtClean="0"/>
            <a:t>农业，林业，狩猎</a:t>
          </a:r>
          <a:endParaRPr lang="ru-RU" sz="900" dirty="0" smtClean="0"/>
        </a:p>
        <a:p xmlns:a="http://schemas.openxmlformats.org/drawingml/2006/main">
          <a:pPr algn="l">
            <a:spcAft>
              <a:spcPts val="1000"/>
            </a:spcAft>
          </a:pPr>
          <a:r>
            <a:rPr lang="zh-CN" altLang="en-US" sz="900" dirty="0" smtClean="0"/>
            <a:t>行政活动</a:t>
          </a:r>
          <a:endParaRPr lang="ru-RU" sz="900" dirty="0" smtClean="0"/>
        </a:p>
        <a:p xmlns:a="http://schemas.openxmlformats.org/drawingml/2006/main">
          <a:pPr algn="l">
            <a:spcAft>
              <a:spcPts val="1000"/>
            </a:spcAft>
          </a:pPr>
          <a:r>
            <a:rPr lang="zh-CN" altLang="en-US" sz="900" dirty="0" smtClean="0"/>
            <a:t>酒店和餐饮场所的活动</a:t>
          </a:r>
          <a:endParaRPr lang="ru-RU" sz="900" dirty="0" smtClean="0"/>
        </a:p>
        <a:p xmlns:a="http://schemas.openxmlformats.org/drawingml/2006/main">
          <a:pPr algn="l">
            <a:spcAft>
              <a:spcPts val="1000"/>
            </a:spcAft>
          </a:pPr>
          <a:r>
            <a:rPr lang="zh-CN" altLang="en-US" sz="900" dirty="0" smtClean="0"/>
            <a:t>其他</a:t>
          </a:r>
          <a:r>
            <a:rPr lang="zh-CN" altLang="en-US" sz="900" dirty="0"/>
            <a:t>服务</a:t>
          </a:r>
          <a:endParaRPr lang="ru-RU" sz="900" dirty="0" smtClean="0"/>
        </a:p>
        <a:p xmlns:a="http://schemas.openxmlformats.org/drawingml/2006/main">
          <a:r>
            <a:rPr lang="ru-RU" sz="900" dirty="0" smtClean="0"/>
            <a:t> </a:t>
          </a:r>
          <a:r>
            <a:rPr lang="zh-CN" altLang="en-US" sz="900" dirty="0" smtClean="0"/>
            <a:t>矿产资源开采</a:t>
          </a:r>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5.xml><?xml version="1.0" encoding="utf-8"?>
<c:userShapes xmlns:c="http://schemas.openxmlformats.org/drawingml/2006/chart">
  <cdr:relSizeAnchor xmlns:cdr="http://schemas.openxmlformats.org/drawingml/2006/chartDrawing">
    <cdr:from>
      <cdr:x>0.19615</cdr:x>
      <cdr:y>0.19136</cdr:y>
    </cdr:from>
    <cdr:to>
      <cdr:x>0.21908</cdr:x>
      <cdr:y>0.1928</cdr:y>
    </cdr:to>
    <cdr:cxnSp macro="">
      <cdr:nvCxnSpPr>
        <cdr:cNvPr id="3" name="Прямая соединительная линия 2"/>
        <cdr:cNvCxnSpPr/>
      </cdr:nvCxnSpPr>
      <cdr:spPr>
        <a:xfrm xmlns:a="http://schemas.openxmlformats.org/drawingml/2006/main" flipV="1">
          <a:off x="1231809" y="500282"/>
          <a:ext cx="144024" cy="377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0.21908</cdr:x>
      <cdr:y>0.19136</cdr:y>
    </cdr:from>
    <cdr:to>
      <cdr:x>0.25348</cdr:x>
      <cdr:y>0.27399</cdr:y>
    </cdr:to>
    <cdr:cxnSp macro="">
      <cdr:nvCxnSpPr>
        <cdr:cNvPr id="5" name="Прямая соединительная линия 4"/>
        <cdr:cNvCxnSpPr/>
      </cdr:nvCxnSpPr>
      <cdr:spPr>
        <a:xfrm xmlns:a="http://schemas.openxmlformats.org/drawingml/2006/main">
          <a:off x="1375825" y="500276"/>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0.6596</cdr:y>
    </cdr:from>
    <cdr:to>
      <cdr:x>0.21908</cdr:x>
      <cdr:y>0.77121</cdr:y>
    </cdr:to>
    <cdr:cxnSp macro="">
      <cdr:nvCxnSpPr>
        <cdr:cNvPr id="32" name="Прямая соединительная линия 31"/>
        <cdr:cNvCxnSpPr/>
      </cdr:nvCxnSpPr>
      <cdr:spPr>
        <a:xfrm xmlns:a="http://schemas.openxmlformats.org/drawingml/2006/main" flipV="1">
          <a:off x="1159801" y="1724425"/>
          <a:ext cx="216031" cy="29179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0.16175</cdr:x>
      <cdr:y>0.77121</cdr:y>
    </cdr:from>
    <cdr:to>
      <cdr:x>0.18468</cdr:x>
      <cdr:y>0.77121</cdr:y>
    </cdr:to>
    <cdr:cxnSp macro="">
      <cdr:nvCxnSpPr>
        <cdr:cNvPr id="34" name="Прямая соединительная линия 33"/>
        <cdr:cNvCxnSpPr/>
      </cdr:nvCxnSpPr>
      <cdr:spPr>
        <a:xfrm xmlns:a="http://schemas.openxmlformats.org/drawingml/2006/main">
          <a:off x="1015785" y="201622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0.13882</cdr:x>
      <cdr:y>0.58829</cdr:y>
    </cdr:from>
    <cdr:to>
      <cdr:x>0.16175</cdr:x>
      <cdr:y>0.58974</cdr:y>
    </cdr:to>
    <cdr:cxnSp macro="">
      <cdr:nvCxnSpPr>
        <cdr:cNvPr id="41" name="Прямая соединительная линия 40"/>
        <cdr:cNvCxnSpPr/>
      </cdr:nvCxnSpPr>
      <cdr:spPr>
        <a:xfrm xmlns:a="http://schemas.openxmlformats.org/drawingml/2006/main" flipV="1">
          <a:off x="871769" y="1537995"/>
          <a:ext cx="144028"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0.16175</cdr:x>
      <cdr:y>0.5371</cdr:y>
    </cdr:from>
    <cdr:to>
      <cdr:x>0.20761</cdr:x>
      <cdr:y>0.58829</cdr:y>
    </cdr:to>
    <cdr:cxnSp macro="">
      <cdr:nvCxnSpPr>
        <cdr:cNvPr id="46" name="Прямая соединительная линия 45"/>
        <cdr:cNvCxnSpPr/>
      </cdr:nvCxnSpPr>
      <cdr:spPr>
        <a:xfrm xmlns:a="http://schemas.openxmlformats.org/drawingml/2006/main" flipV="1">
          <a:off x="1015797" y="1404156"/>
          <a:ext cx="288020" cy="13383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0.38889</cdr:y>
    </cdr:from>
    <cdr:to>
      <cdr:x>0.86124</cdr:x>
      <cdr:y>0.38889</cdr:y>
    </cdr:to>
    <cdr:cxnSp macro="">
      <cdr:nvCxnSpPr>
        <cdr:cNvPr id="69" name="Прямая соединительная линия 68"/>
        <cdr:cNvCxnSpPr/>
      </cdr:nvCxnSpPr>
      <cdr:spPr>
        <a:xfrm xmlns:a="http://schemas.openxmlformats.org/drawingml/2006/main">
          <a:off x="2765560" y="1008112"/>
          <a:ext cx="1529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0.38889</cdr:y>
    </cdr:from>
    <cdr:to>
      <cdr:x>0.81612</cdr:x>
      <cdr:y>0.43056</cdr:y>
    </cdr:to>
    <cdr:cxnSp macro="">
      <cdr:nvCxnSpPr>
        <cdr:cNvPr id="71" name="Прямая соединительная линия 70"/>
        <cdr:cNvCxnSpPr/>
      </cdr:nvCxnSpPr>
      <cdr:spPr>
        <a:xfrm xmlns:a="http://schemas.openxmlformats.org/drawingml/2006/main" flipH="1">
          <a:off x="2522425" y="1008112"/>
          <a:ext cx="243135"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0.52939</cdr:y>
    </cdr:from>
    <cdr:to>
      <cdr:x>0.82441</cdr:x>
      <cdr:y>0.58168</cdr:y>
    </cdr:to>
    <cdr:cxnSp macro="">
      <cdr:nvCxnSpPr>
        <cdr:cNvPr id="166" name="Прямая соединительная линия 165"/>
        <cdr:cNvCxnSpPr/>
      </cdr:nvCxnSpPr>
      <cdr:spPr>
        <a:xfrm xmlns:a="http://schemas.openxmlformats.org/drawingml/2006/main">
          <a:off x="3600400" y="3645025"/>
          <a:ext cx="144016"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0.52939</cdr:y>
    </cdr:from>
    <cdr:to>
      <cdr:x>0.80856</cdr:x>
      <cdr:y>0.57645</cdr:y>
    </cdr:to>
    <cdr:cxnSp macro="">
      <cdr:nvCxnSpPr>
        <cdr:cNvPr id="177" name="Прямая соединительная линия 176"/>
        <cdr:cNvCxnSpPr/>
      </cdr:nvCxnSpPr>
      <cdr:spPr>
        <a:xfrm xmlns:a="http://schemas.openxmlformats.org/drawingml/2006/main">
          <a:off x="3384376" y="3645025"/>
          <a:ext cx="288032" cy="32403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0.52939</cdr:y>
    </cdr:from>
    <cdr:to>
      <cdr:x>0.79271</cdr:x>
      <cdr:y>0.58168</cdr:y>
    </cdr:to>
    <cdr:cxnSp macro="">
      <cdr:nvCxnSpPr>
        <cdr:cNvPr id="181" name="Прямая соединительная линия 180"/>
        <cdr:cNvCxnSpPr/>
      </cdr:nvCxnSpPr>
      <cdr:spPr>
        <a:xfrm xmlns:a="http://schemas.openxmlformats.org/drawingml/2006/main">
          <a:off x="3168352" y="3645025"/>
          <a:ext cx="432048"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0.63416</cdr:x>
      <cdr:y>0.55458</cdr:y>
    </cdr:from>
    <cdr:to>
      <cdr:x>0.77685</cdr:x>
      <cdr:y>0.59213</cdr:y>
    </cdr:to>
    <cdr:cxnSp macro="">
      <cdr:nvCxnSpPr>
        <cdr:cNvPr id="192" name="Прямая соединительная линия 191"/>
        <cdr:cNvCxnSpPr/>
      </cdr:nvCxnSpPr>
      <cdr:spPr>
        <a:xfrm xmlns:a="http://schemas.openxmlformats.org/drawingml/2006/main">
          <a:off x="2880320" y="3818483"/>
          <a:ext cx="648072" cy="25859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0.66587</cdr:x>
      <cdr:y>0.53984</cdr:y>
    </cdr:from>
    <cdr:to>
      <cdr:x>0.78478</cdr:x>
      <cdr:y>0.58691</cdr:y>
    </cdr:to>
    <cdr:cxnSp macro="">
      <cdr:nvCxnSpPr>
        <cdr:cNvPr id="196" name="Прямая соединительная линия 195"/>
        <cdr:cNvCxnSpPr/>
      </cdr:nvCxnSpPr>
      <cdr:spPr>
        <a:xfrm xmlns:a="http://schemas.openxmlformats.org/drawingml/2006/main">
          <a:off x="3024336" y="3717033"/>
          <a:ext cx="540060" cy="32403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44283" cy="49657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8645" y="1"/>
            <a:ext cx="2944283" cy="496570"/>
          </a:xfrm>
          <a:prstGeom prst="rect">
            <a:avLst/>
          </a:prstGeom>
        </p:spPr>
        <p:txBody>
          <a:bodyPr vert="horz" lIns="91440" tIns="45720" rIns="91440" bIns="45720" rtlCol="0"/>
          <a:lstStyle>
            <a:lvl1pPr algn="r">
              <a:defRPr sz="1200"/>
            </a:lvl1pPr>
          </a:lstStyle>
          <a:p>
            <a:fld id="{FA04C4E4-6123-4BF7-8041-17B3EA1DBA5A}" type="datetimeFigureOut">
              <a:rPr lang="ru-RU" smtClean="0"/>
              <a:t>20.07.2023</a:t>
            </a:fld>
            <a:endParaRPr lang="ru-RU"/>
          </a:p>
        </p:txBody>
      </p:sp>
      <p:sp>
        <p:nvSpPr>
          <p:cNvPr id="4" name="Образ слайда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33107"/>
            <a:ext cx="2944283" cy="49657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8645" y="9433107"/>
            <a:ext cx="2944283" cy="496570"/>
          </a:xfrm>
          <a:prstGeom prst="rect">
            <a:avLst/>
          </a:prstGeom>
        </p:spPr>
        <p:txBody>
          <a:bodyPr vert="horz" lIns="91440" tIns="45720" rIns="91440" bIns="45720" rtlCol="0" anchor="b"/>
          <a:lstStyle>
            <a:lvl1pPr algn="r">
              <a:defRPr sz="1200"/>
            </a:lvl1pPr>
          </a:lstStyle>
          <a:p>
            <a:fld id="{4D2350C4-EB17-4A00-A441-E2DC8A249B0B}" type="slidenum">
              <a:rPr lang="ru-RU" smtClean="0"/>
              <a:t>‹#›</a:t>
            </a:fld>
            <a:endParaRPr lang="ru-RU"/>
          </a:p>
        </p:txBody>
      </p:sp>
    </p:spTree>
    <p:extLst>
      <p:ext uri="{BB962C8B-B14F-4D97-AF65-F5344CB8AC3E}">
        <p14:creationId xmlns:p14="http://schemas.microsoft.com/office/powerpoint/2010/main" val="59348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14</a:t>
            </a:fld>
            <a:endParaRPr lang="ru-RU"/>
          </a:p>
        </p:txBody>
      </p:sp>
    </p:spTree>
    <p:extLst>
      <p:ext uri="{BB962C8B-B14F-4D97-AF65-F5344CB8AC3E}">
        <p14:creationId xmlns:p14="http://schemas.microsoft.com/office/powerpoint/2010/main" val="7387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20</a:t>
            </a:fld>
            <a:endParaRPr lang="ru-RU"/>
          </a:p>
        </p:txBody>
      </p:sp>
    </p:spTree>
    <p:extLst>
      <p:ext uri="{BB962C8B-B14F-4D97-AF65-F5344CB8AC3E}">
        <p14:creationId xmlns:p14="http://schemas.microsoft.com/office/powerpoint/2010/main" val="77523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22</a:t>
            </a:fld>
            <a:endParaRPr lang="ru-RU"/>
          </a:p>
        </p:txBody>
      </p:sp>
    </p:spTree>
    <p:extLst>
      <p:ext uri="{BB962C8B-B14F-4D97-AF65-F5344CB8AC3E}">
        <p14:creationId xmlns:p14="http://schemas.microsoft.com/office/powerpoint/2010/main" val="12039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4400" y="744538"/>
            <a:ext cx="4965700" cy="372427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D2350C4-EB17-4A00-A441-E2DC8A249B0B}" type="slidenum">
              <a:rPr lang="ru-RU" smtClean="0"/>
              <a:t>23</a:t>
            </a:fld>
            <a:endParaRPr lang="ru-RU"/>
          </a:p>
        </p:txBody>
      </p:sp>
    </p:spTree>
    <p:extLst>
      <p:ext uri="{BB962C8B-B14F-4D97-AF65-F5344CB8AC3E}">
        <p14:creationId xmlns:p14="http://schemas.microsoft.com/office/powerpoint/2010/main" val="110803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48637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36273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21699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733309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15010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73039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20.07.2023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1361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20.07.2023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41529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20.07.2023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09842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880097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07406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3295478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chart" Target="../charts/chart2.xml"/><Relationship Id="rId4" Type="http://schemas.openxmlformats.org/officeDocument/2006/relationships/image" Target="../media/image30.jpeg"/><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8.jpeg"/><Relationship Id="rId7"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98.jpeg"/><Relationship Id="rId5" Type="http://schemas.microsoft.com/office/2007/relationships/hdphoto" Target="../media/hdphoto1.wdp"/><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07604" y="2875002"/>
            <a:ext cx="7128792" cy="553998"/>
          </a:xfrm>
          <a:prstGeom prst="rect">
            <a:avLst/>
          </a:prstGeom>
          <a:noFill/>
        </p:spPr>
        <p:txBody>
          <a:bodyPr wrap="square" rtlCol="0">
            <a:spAutoFit/>
          </a:bodyPr>
          <a:lstStyle/>
          <a:p>
            <a:pPr algn="ctr"/>
            <a:r>
              <a:rPr lang="ru-RU" sz="3000" b="1" dirty="0">
                <a:solidFill>
                  <a:schemeClr val="bg1"/>
                </a:solidFill>
              </a:rPr>
              <a:t>ДОБРО ПОЖАЛОВАТЬ В БЛАГОВЕЩЕНСК!</a:t>
            </a:r>
          </a:p>
        </p:txBody>
      </p:sp>
      <p:pic>
        <p:nvPicPr>
          <p:cNvPr id="1026"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9792.jpg"/>
          <p:cNvPicPr>
            <a:picLocks noChangeAspect="1" noChangeArrowheads="1"/>
          </p:cNvPicPr>
          <p:nvPr/>
        </p:nvPicPr>
        <p:blipFill rotWithShape="1">
          <a:blip r:embed="rId2">
            <a:extLst>
              <a:ext uri="{28A0092B-C50C-407E-A947-70E740481C1C}">
                <a14:useLocalDpi xmlns:a14="http://schemas.microsoft.com/office/drawing/2010/main" val="0"/>
              </a:ext>
            </a:extLst>
          </a:blip>
          <a:srcRect t="15357" b="24439"/>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xmlns="" id="{08FE232E-B9A6-4D86-9F84-1A0BB6306F1A}"/>
              </a:ext>
            </a:extLst>
          </p:cNvPr>
          <p:cNvSpPr/>
          <p:nvPr/>
        </p:nvSpPr>
        <p:spPr>
          <a:xfrm>
            <a:off x="0" y="1315797"/>
            <a:ext cx="9144000" cy="367240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1700059" y="2559364"/>
            <a:ext cx="5743880" cy="646331"/>
          </a:xfrm>
          <a:prstGeom prst="rect">
            <a:avLst/>
          </a:prstGeom>
          <a:noFill/>
        </p:spPr>
        <p:txBody>
          <a:bodyPr wrap="none" rtlCol="0">
            <a:spAutoFit/>
          </a:bodyPr>
          <a:lstStyle/>
          <a:p>
            <a:pPr algn="ctr"/>
            <a:r>
              <a:rPr lang="zh-CN" altLang="en-US" sz="3600" b="1" dirty="0">
                <a:solidFill>
                  <a:schemeClr val="bg1"/>
                </a:solidFill>
                <a:cs typeface="Arial" pitchFamily="34" charset="0"/>
              </a:rPr>
              <a:t>布拉戈维申斯克市投资指南</a:t>
            </a:r>
            <a:endParaRPr lang="ru-RU" sz="3600" b="1" dirty="0">
              <a:solidFill>
                <a:schemeClr val="bg1"/>
              </a:solidFill>
              <a:cs typeface="Arial" pitchFamily="34" charset="0"/>
            </a:endParaRPr>
          </a:p>
        </p:txBody>
      </p:sp>
      <p:sp>
        <p:nvSpPr>
          <p:cNvPr id="3" name="TextBox 2">
            <a:extLst>
              <a:ext uri="{FF2B5EF4-FFF2-40B4-BE49-F238E27FC236}">
                <a16:creationId xmlns:a16="http://schemas.microsoft.com/office/drawing/2014/main" xmlns="" id="{2BDBA654-F245-4080-ACB9-DF4822063F3D}"/>
              </a:ext>
            </a:extLst>
          </p:cNvPr>
          <p:cNvSpPr txBox="1"/>
          <p:nvPr/>
        </p:nvSpPr>
        <p:spPr>
          <a:xfrm>
            <a:off x="7358882" y="5085185"/>
            <a:ext cx="1389583" cy="646331"/>
          </a:xfrm>
          <a:prstGeom prst="rect">
            <a:avLst/>
          </a:prstGeom>
          <a:noFill/>
        </p:spPr>
        <p:txBody>
          <a:bodyPr wrap="square" rtlCol="0">
            <a:spAutoFit/>
          </a:bodyPr>
          <a:lstStyle/>
          <a:p>
            <a:r>
              <a:rPr lang="ru-RU" sz="3600" b="1" dirty="0" smtClean="0">
                <a:solidFill>
                  <a:srgbClr val="0070C0"/>
                </a:solidFill>
              </a:rPr>
              <a:t>2023</a:t>
            </a:r>
            <a:endParaRPr lang="ru-RU" sz="3600" b="1" dirty="0">
              <a:solidFill>
                <a:srgbClr val="0070C0"/>
              </a:solidFill>
            </a:endParaRPr>
          </a:p>
        </p:txBody>
      </p:sp>
    </p:spTree>
    <p:extLst>
      <p:ext uri="{BB962C8B-B14F-4D97-AF65-F5344CB8AC3E}">
        <p14:creationId xmlns:p14="http://schemas.microsoft.com/office/powerpoint/2010/main" val="201156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C:\Users\DailideDA\Desktop\f8009d35ec66694fa538aba938683c9d_M.jpg"/>
          <p:cNvPicPr>
            <a:picLocks noChangeAspect="1" noChangeArrowheads="1"/>
          </p:cNvPicPr>
          <p:nvPr/>
        </p:nvPicPr>
        <p:blipFill rotWithShape="1">
          <a:blip r:embed="rId2">
            <a:extLst>
              <a:ext uri="{28A0092B-C50C-407E-A947-70E740481C1C}">
                <a14:useLocalDpi xmlns:a14="http://schemas.microsoft.com/office/drawing/2010/main" val="0"/>
              </a:ext>
            </a:extLst>
          </a:blip>
          <a:srcRect l="6360" r="4995" b="2011"/>
          <a:stretch/>
        </p:blipFill>
        <p:spPr bwMode="auto">
          <a:xfrm>
            <a:off x="36903" y="2258783"/>
            <a:ext cx="2977004" cy="2193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192.168.1.2\управление экономического развития и инвестиций\Отдел развития предпринимательства и инвестиций\Инвестиционный паспорт\2023\Картинки\02e34460-fc91-4a0b-ae53-f7dc67b6502b.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1"/>
          <a:stretch/>
        </p:blipFill>
        <p:spPr bwMode="auto">
          <a:xfrm>
            <a:off x="36903" y="4490259"/>
            <a:ext cx="3004610" cy="2068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7ada6a1b-1ae6-4dbd-862a-ff4ab8b4468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5" b="12451"/>
          <a:stretch/>
        </p:blipFill>
        <p:spPr bwMode="auto">
          <a:xfrm>
            <a:off x="3013906" y="4497663"/>
            <a:ext cx="3113238" cy="20385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192.168.1.2\управление экономического развития и инвестиций\Отдел развития предпринимательства и инвестиций\Инвестиционный паспорт\2023\Картинки\d44db7a6-871d-444c-bc8c-c40ce9da7c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906" y="199770"/>
            <a:ext cx="3088520" cy="2059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192.168.1.2\управление экономического развития и инвестиций\Отдел развития предпринимательства и инвестиций\Инвестиционный паспорт\2023\Картинки\456ecda6-f714-4bbb-924e-9c42f6f2037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234" y="234543"/>
            <a:ext cx="3019730" cy="2013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3\Картинки\ff6a804d-0fac-4db9-b5ba-6cf7ed5882b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32" b="3830"/>
          <a:stretch/>
        </p:blipFill>
        <p:spPr bwMode="auto">
          <a:xfrm>
            <a:off x="3013906" y="2258783"/>
            <a:ext cx="3090859" cy="2193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3\Картинки\rqhm84tsii9bziyybou3pebit41lixoi.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8" t="5427" r="348"/>
          <a:stretch/>
        </p:blipFill>
        <p:spPr bwMode="auto">
          <a:xfrm>
            <a:off x="36903" y="185330"/>
            <a:ext cx="3004610" cy="2092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3\Картинки\bb91572c8c890375da60b3eae92a446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864" y="2258783"/>
            <a:ext cx="3010724" cy="22314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37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ailideDA\Desktop\p1f34o9et2at9v8jbij12s3e6.jpg"/>
          <p:cNvPicPr>
            <a:picLocks noChangeAspect="1" noChangeArrowheads="1"/>
          </p:cNvPicPr>
          <p:nvPr/>
        </p:nvPicPr>
        <p:blipFill rotWithShape="1">
          <a:blip r:embed="rId2">
            <a:extLst>
              <a:ext uri="{28A0092B-C50C-407E-A947-70E740481C1C}">
                <a14:useLocalDpi xmlns:a14="http://schemas.microsoft.com/office/drawing/2010/main" val="0"/>
              </a:ext>
            </a:extLst>
          </a:blip>
          <a:srcRect t="30497" b="50000"/>
          <a:stretch>
            <a:fillRect/>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fileserv\FILES\Управление экономического развития и инвестиций\Отдел экономического анализа\Фото для презентации\Молодежка\IMG_04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6" t="22338" r="6618" b="59825"/>
          <a:stretch>
            <a:fillRect/>
          </a:stretch>
        </p:blipFill>
        <p:spPr bwMode="auto">
          <a:xfrm>
            <a:off x="0" y="0"/>
            <a:ext cx="9144000" cy="1188000"/>
          </a:xfrm>
          <a:prstGeom prst="rect">
            <a:avLst/>
          </a:prstGeom>
          <a:solidFill>
            <a:srgbClr val="0070C0">
              <a:alpha val="58000"/>
            </a:srgbClr>
          </a:solidFill>
          <a:ln>
            <a:noFill/>
          </a:ln>
        </p:spPr>
      </p:pic>
      <p:sp>
        <p:nvSpPr>
          <p:cNvPr id="5" name="Прямоугольник 4"/>
          <p:cNvSpPr/>
          <p:nvPr/>
        </p:nvSpPr>
        <p:spPr>
          <a:xfrm>
            <a:off x="0" y="0"/>
            <a:ext cx="9144000" cy="1188000"/>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23528" y="272261"/>
            <a:ext cx="5544616" cy="492443"/>
          </a:xfrm>
          <a:prstGeom prst="rect">
            <a:avLst/>
          </a:prstGeom>
        </p:spPr>
        <p:txBody>
          <a:bodyPr wrap="square">
            <a:spAutoFit/>
          </a:bodyPr>
          <a:lstStyle/>
          <a:p>
            <a:r>
              <a:rPr lang="zh-CN" altLang="en-US" sz="2600" b="1" dirty="0" smtClean="0">
                <a:solidFill>
                  <a:schemeClr val="bg1"/>
                </a:solidFill>
                <a:cs typeface="Arial" panose="020B0604020202020204" pitchFamily="34" charset="0"/>
              </a:rPr>
              <a:t>人</a:t>
            </a:r>
            <a:r>
              <a:rPr lang="zh-CN" altLang="en-US" sz="2600" b="1" dirty="0">
                <a:solidFill>
                  <a:schemeClr val="bg1"/>
                </a:solidFill>
                <a:cs typeface="Arial" panose="020B0604020202020204" pitchFamily="34" charset="0"/>
              </a:rPr>
              <a:t>口及劳动资源</a:t>
            </a:r>
          </a:p>
        </p:txBody>
      </p:sp>
      <p:sp>
        <p:nvSpPr>
          <p:cNvPr id="3" name="TextBox 2"/>
          <p:cNvSpPr txBox="1"/>
          <p:nvPr/>
        </p:nvSpPr>
        <p:spPr>
          <a:xfrm>
            <a:off x="180393" y="4680646"/>
            <a:ext cx="4464496" cy="806450"/>
          </a:xfrm>
          <a:prstGeom prst="rect">
            <a:avLst/>
          </a:prstGeom>
          <a:noFill/>
        </p:spPr>
        <p:txBody>
          <a:bodyPr wrap="square" rtlCol="0">
            <a:spAutoFit/>
          </a:bodyPr>
          <a:lstStyle/>
          <a:p>
            <a:pPr algn="just">
              <a:spcAft>
                <a:spcPts val="300"/>
              </a:spcAft>
            </a:pPr>
            <a:r>
              <a:rPr lang="en-US" altLang="zh-CN" sz="1100" dirty="0" smtClean="0">
                <a:latin typeface="+mj-ea"/>
                <a:ea typeface="+mj-ea"/>
              </a:rPr>
              <a:t>2010</a:t>
            </a:r>
            <a:r>
              <a:rPr lang="zh-CN" altLang="en-US" sz="1100" dirty="0">
                <a:latin typeface="+mj-ea"/>
                <a:ea typeface="+mj-ea"/>
              </a:rPr>
              <a:t>年以来，由于</a:t>
            </a:r>
            <a:r>
              <a:rPr lang="zh-CN" altLang="en-US" sz="1100" dirty="0">
                <a:latin typeface="+mj-ea"/>
                <a:ea typeface="+mj-ea"/>
                <a:sym typeface="+mn-ea"/>
              </a:rPr>
              <a:t>自然增长和迁徙，</a:t>
            </a:r>
            <a:r>
              <a:rPr lang="zh-CN" altLang="en-US" sz="1100" dirty="0">
                <a:latin typeface="+mj-ea"/>
                <a:ea typeface="+mj-ea"/>
              </a:rPr>
              <a:t>布拉戈维申斯克市人口有所增加。</a:t>
            </a:r>
            <a:r>
              <a:rPr lang="en-US" altLang="zh-CN" sz="1100" dirty="0">
                <a:latin typeface="+mj-ea"/>
                <a:ea typeface="+mj-ea"/>
              </a:rPr>
              <a:t>2020</a:t>
            </a:r>
            <a:r>
              <a:rPr lang="zh-CN" altLang="en-US" sz="1100" dirty="0" smtClean="0">
                <a:latin typeface="+mj-ea"/>
                <a:ea typeface="+mj-ea"/>
              </a:rPr>
              <a:t>年</a:t>
            </a:r>
            <a:r>
              <a:rPr lang="zh-CN" altLang="en-US" sz="1100" dirty="0">
                <a:latin typeface="+mj-ea"/>
              </a:rPr>
              <a:t>以来</a:t>
            </a:r>
            <a:r>
              <a:rPr lang="zh-CN" altLang="en-US" sz="1100" dirty="0" smtClean="0">
                <a:latin typeface="+mj-ea"/>
                <a:ea typeface="+mj-ea"/>
              </a:rPr>
              <a:t>，</a:t>
            </a:r>
            <a:r>
              <a:rPr lang="zh-CN" altLang="en-US" sz="1100" dirty="0">
                <a:latin typeface="+mj-ea"/>
                <a:ea typeface="+mj-ea"/>
              </a:rPr>
              <a:t>由于高死亡率和出生率下降，人口数量下降。</a:t>
            </a:r>
            <a:r>
              <a:rPr lang="zh-CN" altLang="en-US" sz="1100" dirty="0"/>
              <a:t>人</a:t>
            </a:r>
            <a:r>
              <a:rPr lang="zh-CN" altLang="en-US" sz="1100" dirty="0" smtClean="0"/>
              <a:t>口平均年龄</a:t>
            </a:r>
            <a:r>
              <a:rPr lang="en-US" altLang="zh-CN" sz="1100" b="1" dirty="0" smtClean="0">
                <a:solidFill>
                  <a:schemeClr val="accent6">
                    <a:lumMod val="75000"/>
                  </a:schemeClr>
                </a:solidFill>
              </a:rPr>
              <a:t>35</a:t>
            </a:r>
            <a:r>
              <a:rPr lang="zh-CN" altLang="en-US" sz="1100" dirty="0" smtClean="0"/>
              <a:t>岁。</a:t>
            </a:r>
          </a:p>
          <a:p>
            <a:pPr algn="just">
              <a:spcAft>
                <a:spcPts val="300"/>
              </a:spcAft>
            </a:pPr>
            <a:r>
              <a:rPr lang="zh-CN" altLang="en-US" sz="1100" dirty="0" smtClean="0"/>
              <a:t> </a:t>
            </a:r>
            <a:r>
              <a:rPr lang="zh-CN" altLang="en-US" sz="1100" dirty="0"/>
              <a:t>劳动年龄人口</a:t>
            </a:r>
            <a:r>
              <a:rPr lang="en-US" altLang="zh-CN" sz="1100" b="1" dirty="0" smtClean="0">
                <a:solidFill>
                  <a:schemeClr val="accent6">
                    <a:lumMod val="75000"/>
                  </a:schemeClr>
                </a:solidFill>
              </a:rPr>
              <a:t>14.31</a:t>
            </a:r>
            <a:r>
              <a:rPr lang="zh-CN" altLang="en-US" sz="1100" dirty="0"/>
              <a:t>万人。</a:t>
            </a:r>
          </a:p>
        </p:txBody>
      </p:sp>
      <p:cxnSp>
        <p:nvCxnSpPr>
          <p:cNvPr id="11" name="Прямая соединительная линия 10"/>
          <p:cNvCxnSpPr/>
          <p:nvPr/>
        </p:nvCxnSpPr>
        <p:spPr>
          <a:xfrm>
            <a:off x="4860032"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13" name="Таблица 12"/>
          <p:cNvGraphicFramePr>
            <a:graphicFrameLocks noGrp="1"/>
          </p:cNvGraphicFramePr>
          <p:nvPr/>
        </p:nvGraphicFramePr>
        <p:xfrm>
          <a:off x="7081827" y="1783682"/>
          <a:ext cx="1879600" cy="1087755"/>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xmlns="" val="20000"/>
                    </a:ext>
                  </a:extLst>
                </a:gridCol>
                <a:gridCol w="1270000">
                  <a:extLst>
                    <a:ext uri="{9D8B030D-6E8A-4147-A177-3AD203B41FA5}">
                      <a16:colId xmlns:a16="http://schemas.microsoft.com/office/drawing/2014/main" xmlns="" val="20001"/>
                    </a:ext>
                  </a:extLst>
                </a:gridCol>
              </a:tblGrid>
              <a:tr h="205158">
                <a:tc>
                  <a:txBody>
                    <a:bodyPr/>
                    <a:lstStyle/>
                    <a:p>
                      <a:pPr algn="l" fontAlgn="t"/>
                      <a:r>
                        <a:rPr lang="ru-RU" sz="1300" b="1" u="none" strike="noStrike" dirty="0">
                          <a:solidFill>
                            <a:schemeClr val="accent1"/>
                          </a:solidFill>
                          <a:effectLst/>
                        </a:rPr>
                        <a:t>61,2% </a:t>
                      </a:r>
                      <a:r>
                        <a:rPr lang="ru-RU" sz="1300" u="none" strike="noStrike" dirty="0">
                          <a:effectLst/>
                        </a:rPr>
                        <a:t>- </a:t>
                      </a:r>
                      <a:endParaRPr lang="ru-RU" sz="1300" b="1" i="0" u="none" strike="noStrike" dirty="0">
                        <a:solidFill>
                          <a:srgbClr val="4F81BD"/>
                        </a:solidFill>
                        <a:effectLst/>
                        <a:latin typeface="Calibri" panose="020F050202020403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zh-CN" altLang="en-US" sz="1100" u="none" strike="noStrike" dirty="0">
                          <a:effectLst/>
                        </a:rPr>
                        <a:t>劳动年龄人口</a:t>
                      </a:r>
                    </a:p>
                    <a:p>
                      <a:pPr algn="l" fontAlgn="ctr"/>
                      <a:endParaRPr lang="ru-RU" sz="11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20393">
                <a:tc>
                  <a:txBody>
                    <a:bodyPr/>
                    <a:lstStyle/>
                    <a:p>
                      <a:pPr algn="l" fontAlgn="t"/>
                      <a:r>
                        <a:rPr lang="ru-RU" sz="1300" b="1" u="none" strike="noStrike" dirty="0">
                          <a:solidFill>
                            <a:srgbClr val="AABAD7"/>
                          </a:solidFill>
                          <a:effectLst/>
                        </a:rPr>
                        <a:t>20,3%</a:t>
                      </a:r>
                      <a:r>
                        <a:rPr lang="ru-RU" sz="1300" u="none" strike="noStrike" dirty="0">
                          <a:effectLst/>
                        </a:rPr>
                        <a:t> - </a:t>
                      </a:r>
                      <a:endParaRPr lang="ru-RU" sz="1300" b="1" i="0" u="none" strike="noStrike" dirty="0">
                        <a:solidFill>
                          <a:srgbClr val="AABAD7"/>
                        </a:solidFill>
                        <a:effectLst/>
                        <a:latin typeface="Calibri" panose="020F050202020403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zh-CN" altLang="en-US" sz="1100" u="none" strike="noStrike" dirty="0">
                          <a:effectLst/>
                        </a:rPr>
                        <a:t>退休年龄人口</a:t>
                      </a:r>
                    </a:p>
                    <a:p>
                      <a:pPr algn="l" fontAlgn="ctr"/>
                      <a:endParaRPr lang="ru-RU" sz="1100" b="0" i="0" u="none" strike="noStrike" dirty="0">
                        <a:solidFill>
                          <a:srgbClr val="000000"/>
                        </a:solidFill>
                        <a:effectLst/>
                        <a:latin typeface="Calibri" panose="020F050202020403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8145">
                <a:tc>
                  <a:txBody>
                    <a:bodyPr/>
                    <a:lstStyle/>
                    <a:p>
                      <a:pPr algn="l" fontAlgn="t"/>
                      <a:r>
                        <a:rPr lang="ru-RU" sz="1300" b="1" u="none" strike="noStrike" dirty="0">
                          <a:solidFill>
                            <a:schemeClr val="accent5">
                              <a:lumMod val="75000"/>
                            </a:schemeClr>
                          </a:solidFill>
                          <a:effectLst/>
                        </a:rPr>
                        <a:t>18,5%</a:t>
                      </a:r>
                      <a:r>
                        <a:rPr lang="ru-RU" sz="1300" u="none" strike="noStrike" dirty="0">
                          <a:effectLst/>
                        </a:rPr>
                        <a:t> - </a:t>
                      </a:r>
                      <a:endParaRPr lang="ru-RU" sz="1300" b="1" i="0" u="none" strike="noStrike" dirty="0">
                        <a:solidFill>
                          <a:srgbClr val="31869B"/>
                        </a:solidFill>
                        <a:effectLst/>
                        <a:latin typeface="Calibri" panose="020F0502020204030204" pitchFamily="34" charset="0"/>
                      </a:endParaRPr>
                    </a:p>
                  </a:txBody>
                  <a:tcPr marL="9525" marR="9525" marT="9525"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zh-CN" altLang="en-US" sz="1100" u="none" strike="noStrike" dirty="0">
                          <a:effectLst/>
                        </a:rPr>
                        <a:t>未成年人口（不满</a:t>
                      </a:r>
                      <a:r>
                        <a:rPr lang="en-US" altLang="zh-CN" sz="1100" u="none" strike="noStrike" dirty="0">
                          <a:effectLst/>
                        </a:rPr>
                        <a:t>16</a:t>
                      </a:r>
                      <a:r>
                        <a:rPr lang="zh-CN" altLang="en-US" sz="1100" u="none" strike="noStrike" dirty="0">
                          <a:effectLst/>
                        </a:rPr>
                        <a:t>岁）</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pic>
        <p:nvPicPr>
          <p:cNvPr id="14" name="Рисунок 13"/>
          <p:cNvPicPr>
            <a:picLocks noChangeAspect="1"/>
          </p:cNvPicPr>
          <p:nvPr/>
        </p:nvPicPr>
        <p:blipFill>
          <a:blip r:embed="rId4"/>
          <a:stretch>
            <a:fillRect/>
          </a:stretch>
        </p:blipFill>
        <p:spPr>
          <a:xfrm rot="5400000">
            <a:off x="4862462" y="3863479"/>
            <a:ext cx="2227386" cy="2520281"/>
          </a:xfrm>
          <a:prstGeom prst="rect">
            <a:avLst/>
          </a:prstGeom>
        </p:spPr>
      </p:pic>
      <p:sp>
        <p:nvSpPr>
          <p:cNvPr id="18" name="Выноска 2 (с границей) 17"/>
          <p:cNvSpPr/>
          <p:nvPr/>
        </p:nvSpPr>
        <p:spPr>
          <a:xfrm>
            <a:off x="7561407" y="4008452"/>
            <a:ext cx="1296144" cy="390237"/>
          </a:xfrm>
          <a:prstGeom prst="accentCallout2">
            <a:avLst>
              <a:gd name="adj1" fmla="val 18750"/>
              <a:gd name="adj2" fmla="val -8333"/>
              <a:gd name="adj3" fmla="val 18750"/>
              <a:gd name="adj4" fmla="val -16667"/>
              <a:gd name="adj5" fmla="val 126846"/>
              <a:gd name="adj6" fmla="val -59625"/>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5"/>
              </a:solidFill>
            </a:endParaRPr>
          </a:p>
        </p:txBody>
      </p:sp>
      <p:sp>
        <p:nvSpPr>
          <p:cNvPr id="22" name="Выноска 2 (с границей) 21"/>
          <p:cNvSpPr/>
          <p:nvPr/>
        </p:nvSpPr>
        <p:spPr>
          <a:xfrm>
            <a:off x="7529155" y="4928501"/>
            <a:ext cx="1296144" cy="390237"/>
          </a:xfrm>
          <a:prstGeom prst="accentCallout2">
            <a:avLst>
              <a:gd name="adj1" fmla="val 76134"/>
              <a:gd name="adj2" fmla="val -5454"/>
              <a:gd name="adj3" fmla="val 76134"/>
              <a:gd name="adj4" fmla="val -16667"/>
              <a:gd name="adj5" fmla="val 26424"/>
              <a:gd name="adj6" fmla="val -4594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7561409" y="3933056"/>
            <a:ext cx="1475089" cy="430887"/>
          </a:xfrm>
          <a:prstGeom prst="rect">
            <a:avLst/>
          </a:prstGeom>
          <a:noFill/>
        </p:spPr>
        <p:txBody>
          <a:bodyPr wrap="square" rtlCol="0">
            <a:spAutoFit/>
          </a:bodyPr>
          <a:lstStyle/>
          <a:p>
            <a:pPr lvl="0"/>
            <a:r>
              <a:rPr lang="en-US" sz="1100" dirty="0" smtClean="0">
                <a:solidFill>
                  <a:prstClr val="black"/>
                </a:solidFill>
              </a:rPr>
              <a:t>2</a:t>
            </a:r>
            <a:r>
              <a:rPr lang="ru-RU" sz="1100" dirty="0" smtClean="0">
                <a:solidFill>
                  <a:prstClr val="black"/>
                </a:solidFill>
              </a:rPr>
              <a:t>4</a:t>
            </a:r>
            <a:r>
              <a:rPr lang="en-US" sz="1100" dirty="0" smtClean="0">
                <a:solidFill>
                  <a:prstClr val="black"/>
                </a:solidFill>
              </a:rPr>
              <a:t>.</a:t>
            </a:r>
            <a:r>
              <a:rPr lang="ru-RU" sz="1100" dirty="0" smtClean="0">
                <a:solidFill>
                  <a:prstClr val="black"/>
                </a:solidFill>
              </a:rPr>
              <a:t>06</a:t>
            </a:r>
            <a:r>
              <a:rPr lang="zh-CN" altLang="en-US" sz="1100" dirty="0" smtClean="0">
                <a:solidFill>
                  <a:prstClr val="black"/>
                </a:solidFill>
              </a:rPr>
              <a:t>万</a:t>
            </a:r>
            <a:r>
              <a:rPr lang="zh-CN" altLang="en-US" sz="1100" dirty="0">
                <a:solidFill>
                  <a:prstClr val="black"/>
                </a:solidFill>
              </a:rPr>
              <a:t>城市人口（</a:t>
            </a:r>
            <a:r>
              <a:rPr lang="en-US" altLang="zh-CN" sz="1100" dirty="0" smtClean="0">
                <a:solidFill>
                  <a:prstClr val="black"/>
                </a:solidFill>
              </a:rPr>
              <a:t>97.</a:t>
            </a:r>
            <a:r>
              <a:rPr lang="ru-RU" altLang="zh-CN" sz="1100" dirty="0" smtClean="0">
                <a:solidFill>
                  <a:prstClr val="black"/>
                </a:solidFill>
              </a:rPr>
              <a:t>6</a:t>
            </a:r>
            <a:r>
              <a:rPr lang="en-US" altLang="zh-CN" sz="1100" dirty="0" smtClean="0">
                <a:solidFill>
                  <a:prstClr val="black"/>
                </a:solidFill>
              </a:rPr>
              <a:t>%</a:t>
            </a:r>
            <a:r>
              <a:rPr lang="zh-CN" altLang="en-US" sz="1100" dirty="0">
                <a:solidFill>
                  <a:prstClr val="black"/>
                </a:solidFill>
              </a:rPr>
              <a:t>）</a:t>
            </a:r>
            <a:endParaRPr lang="ru-RU" sz="1100" dirty="0">
              <a:solidFill>
                <a:prstClr val="black"/>
              </a:solidFill>
            </a:endParaRPr>
          </a:p>
        </p:txBody>
      </p:sp>
      <p:sp>
        <p:nvSpPr>
          <p:cNvPr id="23" name="TextBox 22"/>
          <p:cNvSpPr txBox="1"/>
          <p:nvPr/>
        </p:nvSpPr>
        <p:spPr>
          <a:xfrm>
            <a:off x="7561408" y="4869160"/>
            <a:ext cx="1403081" cy="430887"/>
          </a:xfrm>
          <a:prstGeom prst="rect">
            <a:avLst/>
          </a:prstGeom>
          <a:noFill/>
        </p:spPr>
        <p:txBody>
          <a:bodyPr wrap="square" rtlCol="0">
            <a:spAutoFit/>
          </a:bodyPr>
          <a:lstStyle/>
          <a:p>
            <a:pPr lvl="0"/>
            <a:r>
              <a:rPr lang="en-US" sz="1100" dirty="0" smtClean="0">
                <a:solidFill>
                  <a:prstClr val="black"/>
                </a:solidFill>
              </a:rPr>
              <a:t>5</a:t>
            </a:r>
            <a:r>
              <a:rPr lang="en-US" sz="1100" dirty="0">
                <a:solidFill>
                  <a:prstClr val="black"/>
                </a:solidFill>
              </a:rPr>
              <a:t>.</a:t>
            </a:r>
            <a:r>
              <a:rPr lang="ru-RU" sz="1100" dirty="0" smtClean="0">
                <a:solidFill>
                  <a:prstClr val="black"/>
                </a:solidFill>
              </a:rPr>
              <a:t>4</a:t>
            </a:r>
            <a:r>
              <a:rPr lang="zh-CN" altLang="en-US" sz="1100" dirty="0" smtClean="0">
                <a:solidFill>
                  <a:prstClr val="black"/>
                </a:solidFill>
              </a:rPr>
              <a:t>千农</a:t>
            </a:r>
            <a:r>
              <a:rPr lang="zh-CN" altLang="en-US" sz="1100" dirty="0">
                <a:solidFill>
                  <a:prstClr val="black"/>
                </a:solidFill>
              </a:rPr>
              <a:t>村人口（</a:t>
            </a:r>
            <a:r>
              <a:rPr lang="en-US" altLang="zh-CN" sz="1100" dirty="0" smtClean="0">
                <a:solidFill>
                  <a:prstClr val="black"/>
                </a:solidFill>
              </a:rPr>
              <a:t>2.4%</a:t>
            </a:r>
            <a:r>
              <a:rPr lang="zh-CN" altLang="en-US" sz="1100" dirty="0">
                <a:solidFill>
                  <a:prstClr val="black"/>
                </a:solidFill>
              </a:rPr>
              <a:t>）</a:t>
            </a:r>
            <a:endParaRPr lang="ru-RU" sz="1100" dirty="0">
              <a:solidFill>
                <a:prstClr val="black"/>
              </a:solidFill>
            </a:endParaRP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53" r="40850" b="3011"/>
          <a:stretch>
            <a:fillRect/>
          </a:stretch>
        </p:blipFill>
        <p:spPr bwMode="auto">
          <a:xfrm rot="10800000">
            <a:off x="4904616" y="1412777"/>
            <a:ext cx="2115656" cy="223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anose="02020603050405020304" pitchFamily="18" charset="0"/>
              </a:rPr>
              <a:t>11</a:t>
            </a:r>
          </a:p>
        </p:txBody>
      </p:sp>
      <p:graphicFrame>
        <p:nvGraphicFramePr>
          <p:cNvPr id="19" name="Диаграмма 18"/>
          <p:cNvGraphicFramePr/>
          <p:nvPr/>
        </p:nvGraphicFramePr>
        <p:xfrm>
          <a:off x="219769" y="2596018"/>
          <a:ext cx="4284476" cy="1872209"/>
        </p:xfrm>
        <a:graphic>
          <a:graphicData uri="http://schemas.openxmlformats.org/drawingml/2006/chart">
            <c:chart xmlns:c="http://schemas.openxmlformats.org/drawingml/2006/chart" xmlns:r="http://schemas.openxmlformats.org/officeDocument/2006/relationships" r:id="rId6"/>
          </a:graphicData>
        </a:graphic>
      </p:graphicFrame>
      <p:sp>
        <p:nvSpPr>
          <p:cNvPr id="25" name="TextBox 24"/>
          <p:cNvSpPr txBox="1"/>
          <p:nvPr/>
        </p:nvSpPr>
        <p:spPr>
          <a:xfrm>
            <a:off x="72381" y="2811382"/>
            <a:ext cx="4680520" cy="276999"/>
          </a:xfrm>
          <a:prstGeom prst="rect">
            <a:avLst/>
          </a:prstGeom>
          <a:noFill/>
        </p:spPr>
        <p:txBody>
          <a:bodyPr wrap="square" rtlCol="0">
            <a:spAutoFit/>
          </a:bodyPr>
          <a:lstStyle/>
          <a:p>
            <a:pPr algn="ctr"/>
            <a:r>
              <a:rPr lang="en-US" altLang="zh-CN" sz="1200" b="1" dirty="0">
                <a:solidFill>
                  <a:srgbClr val="0066CC"/>
                </a:solidFill>
              </a:rPr>
              <a:t>2011</a:t>
            </a:r>
            <a:r>
              <a:rPr lang="zh-CN" altLang="en-US" sz="1200" b="1" dirty="0">
                <a:solidFill>
                  <a:srgbClr val="0066CC"/>
                </a:solidFill>
              </a:rPr>
              <a:t>年至</a:t>
            </a:r>
            <a:r>
              <a:rPr lang="en-US" altLang="zh-CN" sz="1200" b="1" dirty="0">
                <a:solidFill>
                  <a:srgbClr val="0066CC"/>
                </a:solidFill>
              </a:rPr>
              <a:t>2022</a:t>
            </a:r>
            <a:r>
              <a:rPr lang="zh-CN" altLang="en-US" sz="1200" b="1" dirty="0">
                <a:solidFill>
                  <a:srgbClr val="0066CC"/>
                </a:solidFill>
              </a:rPr>
              <a:t>年布拉戈维申斯克市城区年均人口增长率，</a:t>
            </a:r>
            <a:r>
              <a:rPr lang="en-US" altLang="zh-CN" sz="1200" b="1" dirty="0">
                <a:solidFill>
                  <a:srgbClr val="0066CC"/>
                </a:solidFill>
              </a:rPr>
              <a:t>%</a:t>
            </a:r>
            <a:endParaRPr lang="ru-RU" sz="1200" b="1" dirty="0">
              <a:solidFill>
                <a:srgbClr val="0066CC"/>
              </a:solidFill>
            </a:endParaRPr>
          </a:p>
        </p:txBody>
      </p:sp>
      <p:sp>
        <p:nvSpPr>
          <p:cNvPr id="26" name="TextBox 25"/>
          <p:cNvSpPr txBox="1"/>
          <p:nvPr/>
        </p:nvSpPr>
        <p:spPr>
          <a:xfrm>
            <a:off x="180393" y="2103132"/>
            <a:ext cx="4464496" cy="629920"/>
          </a:xfrm>
          <a:prstGeom prst="rect">
            <a:avLst/>
          </a:prstGeom>
          <a:noFill/>
        </p:spPr>
        <p:txBody>
          <a:bodyPr wrap="square" rtlCol="0">
            <a:spAutoFit/>
          </a:bodyPr>
          <a:lstStyle/>
          <a:p>
            <a:pPr algn="just"/>
            <a:r>
              <a:rPr lang="zh-CN" altLang="en-US" sz="1100" dirty="0"/>
              <a:t>根据俄罗斯统计局数据，以及</a:t>
            </a:r>
            <a:r>
              <a:rPr lang="en-US" altLang="zh-CN" sz="1100" dirty="0"/>
              <a:t>2020</a:t>
            </a:r>
            <a:r>
              <a:rPr lang="zh-CN" altLang="en-US" sz="1100" dirty="0"/>
              <a:t>年全俄人口普查结果，截至</a:t>
            </a:r>
            <a:r>
              <a:rPr lang="en-US" altLang="zh-CN" sz="1100" dirty="0"/>
              <a:t>2023</a:t>
            </a:r>
            <a:r>
              <a:rPr lang="zh-CN" altLang="en-US" sz="1100" dirty="0"/>
              <a:t>年</a:t>
            </a:r>
            <a:r>
              <a:rPr lang="en-US" altLang="zh-CN" sz="1100" dirty="0"/>
              <a:t>1</a:t>
            </a:r>
            <a:r>
              <a:rPr lang="zh-CN" altLang="en-US" sz="1100" dirty="0"/>
              <a:t>月</a:t>
            </a:r>
            <a:r>
              <a:rPr lang="en-US" altLang="zh-CN" sz="1100" dirty="0"/>
              <a:t>1</a:t>
            </a:r>
            <a:r>
              <a:rPr lang="zh-CN" altLang="en-US" sz="1100" dirty="0"/>
              <a:t>日，布拉戈维申斯克市常住人口为</a:t>
            </a:r>
            <a:r>
              <a:rPr lang="en-US" altLang="zh-CN" sz="1200" dirty="0" smtClean="0">
                <a:solidFill>
                  <a:srgbClr val="0066CC"/>
                </a:solidFill>
              </a:rPr>
              <a:t>246 006</a:t>
            </a:r>
            <a:r>
              <a:rPr lang="zh-CN" altLang="en-US" sz="1200" dirty="0">
                <a:solidFill>
                  <a:srgbClr val="0066CC"/>
                </a:solidFill>
              </a:rPr>
              <a:t>人</a:t>
            </a:r>
            <a:r>
              <a:rPr lang="zh-CN" altLang="en-US" sz="1100" dirty="0"/>
              <a:t>。 </a:t>
            </a:r>
            <a:r>
              <a:rPr lang="en-US" altLang="zh-CN" sz="1100" dirty="0"/>
              <a:t>2022</a:t>
            </a:r>
            <a:r>
              <a:rPr lang="zh-CN" altLang="en-US" sz="1100" dirty="0"/>
              <a:t>年</a:t>
            </a:r>
            <a:r>
              <a:rPr lang="en-US" altLang="zh-CN" sz="1100" dirty="0"/>
              <a:t>1</a:t>
            </a:r>
            <a:r>
              <a:rPr lang="zh-CN" altLang="en-US" sz="1100" dirty="0"/>
              <a:t>月至</a:t>
            </a:r>
            <a:r>
              <a:rPr lang="en-US" altLang="zh-CN" sz="1100" dirty="0"/>
              <a:t>12</a:t>
            </a:r>
            <a:r>
              <a:rPr lang="zh-CN" altLang="en-US" sz="1100" dirty="0"/>
              <a:t>月减少</a:t>
            </a:r>
            <a:r>
              <a:rPr lang="en-US" altLang="zh-CN" sz="1100" dirty="0"/>
              <a:t>520</a:t>
            </a:r>
            <a:r>
              <a:rPr lang="zh-CN" altLang="en-US" sz="1100" dirty="0"/>
              <a:t>人（</a:t>
            </a:r>
            <a:r>
              <a:rPr lang="en-US" altLang="zh-CN" sz="1100" dirty="0"/>
              <a:t>0.2%</a:t>
            </a:r>
            <a:r>
              <a:rPr lang="zh-CN" altLang="en-US" sz="1100" dirty="0"/>
              <a:t>）。 </a:t>
            </a:r>
            <a:r>
              <a:rPr lang="en-US" altLang="zh-CN" sz="1100" dirty="0"/>
              <a:t>2022</a:t>
            </a:r>
            <a:r>
              <a:rPr lang="zh-CN" altLang="en-US" sz="1100" dirty="0"/>
              <a:t>年平均人口数为</a:t>
            </a:r>
            <a:r>
              <a:rPr lang="en-US" altLang="zh-CN" sz="1200" dirty="0" smtClean="0">
                <a:solidFill>
                  <a:srgbClr val="0066CC"/>
                </a:solidFill>
              </a:rPr>
              <a:t>246 264</a:t>
            </a:r>
            <a:r>
              <a:rPr lang="zh-CN" altLang="en-US" sz="1200" dirty="0">
                <a:solidFill>
                  <a:srgbClr val="0066CC"/>
                </a:solidFill>
              </a:rPr>
              <a:t>人</a:t>
            </a:r>
            <a:r>
              <a:rPr lang="ru-RU" sz="1100" dirty="0" smtClean="0"/>
              <a:t>.</a:t>
            </a:r>
            <a:endParaRPr lang="ru-RU" sz="1100" dirty="0"/>
          </a:p>
        </p:txBody>
      </p:sp>
      <p:sp>
        <p:nvSpPr>
          <p:cNvPr id="27" name="TextBox 26"/>
          <p:cNvSpPr txBox="1"/>
          <p:nvPr/>
        </p:nvSpPr>
        <p:spPr>
          <a:xfrm>
            <a:off x="72381" y="1533998"/>
            <a:ext cx="4680520" cy="276999"/>
          </a:xfrm>
          <a:prstGeom prst="rect">
            <a:avLst/>
          </a:prstGeom>
          <a:noFill/>
        </p:spPr>
        <p:txBody>
          <a:bodyPr wrap="square" rtlCol="0">
            <a:spAutoFit/>
          </a:bodyPr>
          <a:lstStyle/>
          <a:p>
            <a:pPr algn="ctr"/>
            <a:r>
              <a:rPr lang="zh-CN" altLang="en-US" sz="1200" b="1" dirty="0">
                <a:solidFill>
                  <a:srgbClr val="0066CC"/>
                </a:solidFill>
              </a:rPr>
              <a:t>布拉戈维申斯克市人口</a:t>
            </a:r>
            <a:r>
              <a:rPr lang="ru-RU" sz="1200" b="1" dirty="0" smtClean="0">
                <a:solidFill>
                  <a:srgbClr val="0066CC"/>
                </a:solidFill>
              </a:rPr>
              <a:t> </a:t>
            </a:r>
            <a:endParaRPr lang="ru-RU" sz="1200" b="1" dirty="0">
              <a:solidFill>
                <a:srgbClr val="0066CC"/>
              </a:solidFill>
            </a:endParaRPr>
          </a:p>
        </p:txBody>
      </p:sp>
    </p:spTree>
    <p:extLst>
      <p:ext uri="{BB962C8B-B14F-4D97-AF65-F5344CB8AC3E}">
        <p14:creationId xmlns:p14="http://schemas.microsoft.com/office/powerpoint/2010/main" val="265893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DailideDA\Desktop\information\documents\Инвестиционный паспорт 2021\2021 работа над инвест. паспортом г. Благовещенска\2022-04-16 Инвестиционный паспорт\2022-04-16 Инвестиционный паспорт\IMG_0560.jpg"/>
          <p:cNvPicPr>
            <a:picLocks noChangeAspect="1" noChangeArrowheads="1"/>
          </p:cNvPicPr>
          <p:nvPr/>
        </p:nvPicPr>
        <p:blipFill rotWithShape="1">
          <a:blip r:embed="rId2">
            <a:extLst>
              <a:ext uri="{28A0092B-C50C-407E-A947-70E740481C1C}">
                <a14:useLocalDpi xmlns:a14="http://schemas.microsoft.com/office/drawing/2010/main" val="0"/>
              </a:ext>
            </a:extLst>
          </a:blip>
          <a:srcRect l="5253" r="5886"/>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12</a:t>
            </a:r>
          </a:p>
        </p:txBody>
      </p:sp>
    </p:spTree>
    <p:extLst>
      <p:ext uri="{BB962C8B-B14F-4D97-AF65-F5344CB8AC3E}">
        <p14:creationId xmlns:p14="http://schemas.microsoft.com/office/powerpoint/2010/main" val="330394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1242.jpg"/>
          <p:cNvPicPr>
            <a:picLocks noChangeAspect="1" noChangeArrowheads="1"/>
          </p:cNvPicPr>
          <p:nvPr/>
        </p:nvPicPr>
        <p:blipFill rotWithShape="1">
          <a:blip r:embed="rId2">
            <a:extLst>
              <a:ext uri="{28A0092B-C50C-407E-A947-70E740481C1C}">
                <a14:useLocalDpi xmlns:a14="http://schemas.microsoft.com/office/drawing/2010/main" val="0"/>
              </a:ext>
            </a:extLst>
          </a:blip>
          <a:srcRect l="-36" t="28031" r="36" b="52475"/>
          <a:stretch/>
        </p:blipFill>
        <p:spPr bwMode="auto">
          <a:xfrm>
            <a:off x="0" y="1916"/>
            <a:ext cx="9144000" cy="118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23528" y="272262"/>
            <a:ext cx="4680520" cy="492443"/>
          </a:xfrm>
          <a:prstGeom prst="rect">
            <a:avLst/>
          </a:prstGeom>
        </p:spPr>
        <p:txBody>
          <a:bodyPr wrap="square">
            <a:spAutoFit/>
          </a:bodyPr>
          <a:lstStyle/>
          <a:p>
            <a:r>
              <a:rPr lang="zh-CN" altLang="en-US" sz="2600" b="1" dirty="0" smtClean="0">
                <a:solidFill>
                  <a:schemeClr val="bg1"/>
                </a:solidFill>
                <a:cs typeface="Arial" pitchFamily="34" charset="0"/>
              </a:rPr>
              <a:t>旅</a:t>
            </a:r>
            <a:r>
              <a:rPr lang="zh-CN" altLang="en-US" sz="2600" b="1" dirty="0">
                <a:solidFill>
                  <a:schemeClr val="bg1"/>
                </a:solidFill>
                <a:cs typeface="Arial" pitchFamily="34" charset="0"/>
              </a:rPr>
              <a:t>游业 </a:t>
            </a:r>
          </a:p>
        </p:txBody>
      </p:sp>
      <p:sp>
        <p:nvSpPr>
          <p:cNvPr id="2" name="Прямоугольник 1"/>
          <p:cNvSpPr/>
          <p:nvPr/>
        </p:nvSpPr>
        <p:spPr>
          <a:xfrm>
            <a:off x="233042" y="1995805"/>
            <a:ext cx="4104456" cy="2169825"/>
          </a:xfrm>
          <a:prstGeom prst="rect">
            <a:avLst/>
          </a:prstGeom>
        </p:spPr>
        <p:txBody>
          <a:bodyPr wrap="square">
            <a:spAutoFit/>
          </a:bodyPr>
          <a:lstStyle/>
          <a:p>
            <a:pPr algn="just">
              <a:spcAft>
                <a:spcPts val="600"/>
              </a:spcAft>
            </a:pPr>
            <a:r>
              <a:rPr lang="zh-CN" altLang="en-US" sz="1200" b="1" dirty="0">
                <a:solidFill>
                  <a:srgbClr val="0070C0"/>
                </a:solidFill>
              </a:rPr>
              <a:t>布拉戈维申斯克市</a:t>
            </a:r>
            <a:r>
              <a:rPr lang="zh-CN" altLang="en-US" sz="1200" b="1" dirty="0"/>
              <a:t>具有很大的</a:t>
            </a:r>
            <a:r>
              <a:rPr lang="zh-CN" altLang="en-US" sz="1200" b="1" dirty="0">
                <a:solidFill>
                  <a:srgbClr val="0070C0"/>
                </a:solidFill>
              </a:rPr>
              <a:t>旅游潜力</a:t>
            </a:r>
            <a:r>
              <a:rPr lang="en-US" altLang="zh-CN" sz="1200" b="1" dirty="0">
                <a:solidFill>
                  <a:srgbClr val="0070C0"/>
                </a:solidFill>
              </a:rPr>
              <a:t>.</a:t>
            </a:r>
          </a:p>
          <a:p>
            <a:pPr algn="just">
              <a:spcAft>
                <a:spcPts val="600"/>
              </a:spcAft>
            </a:pPr>
            <a:endParaRPr lang="en-US" altLang="zh-CN" sz="1200" dirty="0"/>
          </a:p>
          <a:p>
            <a:pPr algn="just">
              <a:spcAft>
                <a:spcPts val="600"/>
              </a:spcAft>
            </a:pPr>
            <a:r>
              <a:rPr lang="zh-CN" altLang="en-US" sz="1200" dirty="0"/>
              <a:t>布拉戈维申斯克拥有十分大的旅游业潜能，悠久的历史和多种多样的名胜古迹有利于旅游业的发展，这里有远东地区阿穆尔州剧院，阿穆尔州地方博物馆</a:t>
            </a:r>
            <a:r>
              <a:rPr lang="en-US" altLang="zh-CN" sz="1200" dirty="0"/>
              <a:t>•</a:t>
            </a:r>
            <a:r>
              <a:rPr lang="zh-CN" altLang="en-US" sz="1200" dirty="0"/>
              <a:t>诺维柯夫，达斡尔人的女子学校，在</a:t>
            </a:r>
            <a:r>
              <a:rPr lang="en-US" altLang="zh-CN" sz="1200" dirty="0"/>
              <a:t>1901</a:t>
            </a:r>
            <a:r>
              <a:rPr lang="zh-CN" altLang="en-US" sz="1200" dirty="0"/>
              <a:t>年颁布了俄罗斯正教会，</a:t>
            </a:r>
            <a:r>
              <a:rPr lang="en-US" altLang="zh-CN" sz="1200" dirty="0"/>
              <a:t>1859</a:t>
            </a:r>
            <a:r>
              <a:rPr lang="zh-CN" altLang="en-US" sz="1200" dirty="0"/>
              <a:t>年成立了第一个市图书馆，从</a:t>
            </a:r>
            <a:r>
              <a:rPr lang="en-US" altLang="zh-CN" sz="1200" dirty="0"/>
              <a:t>1899</a:t>
            </a:r>
            <a:r>
              <a:rPr lang="zh-CN" altLang="en-US" sz="1200" dirty="0"/>
              <a:t>年出现了第一所语言学校，</a:t>
            </a:r>
            <a:r>
              <a:rPr lang="en-US" altLang="zh-CN" sz="1200" dirty="0"/>
              <a:t>1912</a:t>
            </a:r>
            <a:r>
              <a:rPr lang="zh-CN" altLang="en-US" sz="1200" dirty="0"/>
              <a:t>年阿列克谢耶夫女子学校。</a:t>
            </a:r>
            <a:endParaRPr lang="en-US" altLang="zh-CN" sz="1200" dirty="0"/>
          </a:p>
          <a:p>
            <a:pPr algn="just">
              <a:spcAft>
                <a:spcPts val="600"/>
              </a:spcAft>
            </a:pPr>
            <a:r>
              <a:rPr lang="en-US" altLang="zh-CN" sz="1200" dirty="0"/>
              <a:t>19</a:t>
            </a:r>
            <a:r>
              <a:rPr lang="zh-CN" altLang="en-US" sz="1200" dirty="0"/>
              <a:t>世纪末，布拉戈维申斯克旅游的亮点是农民的住宅，</a:t>
            </a:r>
            <a:r>
              <a:rPr lang="en-US" altLang="zh-CN" sz="1200" dirty="0"/>
              <a:t>20</a:t>
            </a:r>
            <a:r>
              <a:rPr lang="zh-CN" altLang="en-US" sz="1200" dirty="0"/>
              <a:t>世纪初是砖红色的建筑，恐龙的挖掘工作在城市内部。</a:t>
            </a:r>
            <a:endParaRPr lang="ru-RU" sz="1200" dirty="0"/>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467795" y="1412777"/>
            <a:ext cx="954107" cy="276999"/>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zh-CN" altLang="en-US" sz="1200" dirty="0">
                <a:solidFill>
                  <a:srgbClr val="0070C0"/>
                </a:solidFill>
              </a:rPr>
              <a:t>入口旅游流</a:t>
            </a:r>
          </a:p>
        </p:txBody>
      </p:sp>
      <p:sp>
        <p:nvSpPr>
          <p:cNvPr id="12" name="Прямоугольник 11"/>
          <p:cNvSpPr/>
          <p:nvPr/>
        </p:nvSpPr>
        <p:spPr>
          <a:xfrm>
            <a:off x="7668344" y="1628800"/>
            <a:ext cx="1440160" cy="600164"/>
          </a:xfrm>
          <a:prstGeom prst="rect">
            <a:avLst/>
          </a:prstGeom>
          <a:noFill/>
        </p:spPr>
        <p:txBody>
          <a:bodyPr wrap="square" rtlCol="0">
            <a:spAutoFit/>
          </a:bodyPr>
          <a:lstStyle/>
          <a:p>
            <a:pPr lvl="0" algn="ctr"/>
            <a:r>
              <a:rPr lang="ru-RU" sz="1300" b="1" dirty="0">
                <a:solidFill>
                  <a:schemeClr val="accent6">
                    <a:lumMod val="75000"/>
                  </a:schemeClr>
                </a:solidFill>
              </a:rPr>
              <a:t>9</a:t>
            </a:r>
            <a:r>
              <a:rPr lang="en-US" sz="1300" b="1" dirty="0">
                <a:solidFill>
                  <a:schemeClr val="accent6">
                    <a:lumMod val="75000"/>
                  </a:schemeClr>
                </a:solidFill>
              </a:rPr>
              <a:t>9</a:t>
            </a:r>
            <a:r>
              <a:rPr lang="ru-RU" sz="1300" b="1" dirty="0">
                <a:solidFill>
                  <a:schemeClr val="accent6">
                    <a:lumMod val="75000"/>
                  </a:schemeClr>
                </a:solidFill>
              </a:rPr>
              <a:t>%</a:t>
            </a:r>
          </a:p>
          <a:p>
            <a:pPr lvl="0" algn="ctr"/>
            <a:r>
              <a:rPr lang="zh-CN" altLang="en-US" sz="1000" b="1" dirty="0">
                <a:solidFill>
                  <a:prstClr val="black"/>
                </a:solidFill>
              </a:rPr>
              <a:t>国外旅游服务消费者 </a:t>
            </a:r>
            <a:r>
              <a:rPr lang="en-US" altLang="zh-CN" sz="1000" b="1" dirty="0">
                <a:solidFill>
                  <a:prstClr val="black"/>
                </a:solidFill>
              </a:rPr>
              <a:t>- </a:t>
            </a:r>
            <a:r>
              <a:rPr lang="zh-CN" altLang="en-US" sz="1000" b="1" dirty="0">
                <a:solidFill>
                  <a:prstClr val="black"/>
                </a:solidFill>
              </a:rPr>
              <a:t>中国游客</a:t>
            </a:r>
            <a:endParaRPr lang="ru-RU" sz="1000" b="1" dirty="0">
              <a:solidFill>
                <a:prstClr val="black"/>
              </a:solidFill>
            </a:endParaRPr>
          </a:p>
        </p:txBody>
      </p:sp>
      <p:sp>
        <p:nvSpPr>
          <p:cNvPr id="15" name="TextBox 14"/>
          <p:cNvSpPr txBox="1"/>
          <p:nvPr/>
        </p:nvSpPr>
        <p:spPr>
          <a:xfrm>
            <a:off x="4932040" y="4111769"/>
            <a:ext cx="1481000" cy="292388"/>
          </a:xfrm>
          <a:prstGeom prst="rect">
            <a:avLst/>
          </a:prstGeom>
          <a:noFill/>
        </p:spPr>
        <p:txBody>
          <a:bodyPr wrap="square" rtlCol="0">
            <a:spAutoFit/>
          </a:bodyPr>
          <a:lstStyle/>
          <a:p>
            <a:r>
              <a:rPr lang="zh-CN" altLang="en-US" sz="1200" b="1" dirty="0"/>
              <a:t>旅游观光者</a:t>
            </a:r>
            <a:r>
              <a:rPr lang="ru-RU" sz="1200" b="1" dirty="0"/>
              <a:t> - </a:t>
            </a:r>
            <a:r>
              <a:rPr lang="ru-RU" sz="1300" b="1" dirty="0" smtClean="0">
                <a:solidFill>
                  <a:schemeClr val="accent6">
                    <a:lumMod val="75000"/>
                  </a:schemeClr>
                </a:solidFill>
              </a:rPr>
              <a:t>16</a:t>
            </a:r>
            <a:endParaRPr lang="ru-RU" sz="1300" b="1" dirty="0">
              <a:solidFill>
                <a:schemeClr val="accent6">
                  <a:lumMod val="75000"/>
                </a:schemeClr>
              </a:solidFill>
            </a:endParaRPr>
          </a:p>
        </p:txBody>
      </p:sp>
      <p:sp>
        <p:nvSpPr>
          <p:cNvPr id="16" name="TextBox 15"/>
          <p:cNvSpPr txBox="1"/>
          <p:nvPr/>
        </p:nvSpPr>
        <p:spPr>
          <a:xfrm>
            <a:off x="6654154" y="3934798"/>
            <a:ext cx="2094310" cy="461665"/>
          </a:xfrm>
          <a:prstGeom prst="rect">
            <a:avLst/>
          </a:prstGeom>
          <a:noFill/>
        </p:spPr>
        <p:txBody>
          <a:bodyPr wrap="square" rtlCol="0">
            <a:spAutoFit/>
          </a:bodyPr>
          <a:lstStyle/>
          <a:p>
            <a:pPr algn="ctr"/>
            <a:r>
              <a:rPr lang="zh-CN" altLang="en-US" sz="1200" b="1" dirty="0"/>
              <a:t>酒店和类似的住宿设施</a:t>
            </a:r>
            <a:r>
              <a:rPr lang="ru-RU" altLang="zh-CN" sz="1200" b="1" dirty="0"/>
              <a:t> </a:t>
            </a:r>
            <a:r>
              <a:rPr lang="ru-RU" sz="1200" b="1" dirty="0"/>
              <a:t>– </a:t>
            </a:r>
            <a:r>
              <a:rPr lang="en-US" sz="1200" b="1" dirty="0">
                <a:solidFill>
                  <a:schemeClr val="accent6">
                    <a:lumMod val="75000"/>
                  </a:schemeClr>
                </a:solidFill>
              </a:rPr>
              <a:t>37</a:t>
            </a:r>
            <a:endParaRPr lang="ru-RU" sz="1200" b="1" dirty="0">
              <a:solidFill>
                <a:schemeClr val="accent6">
                  <a:lumMod val="75000"/>
                </a:schemeClr>
              </a:solidFill>
            </a:endParaRPr>
          </a:p>
          <a:p>
            <a:pPr algn="ctr"/>
            <a:r>
              <a:rPr lang="ru-RU" altLang="zh-CN" sz="1200" b="1" dirty="0"/>
              <a:t>(</a:t>
            </a:r>
            <a:r>
              <a:rPr lang="zh-CN" altLang="en-US" sz="1200" b="1" dirty="0"/>
              <a:t>房间数量是</a:t>
            </a:r>
            <a:r>
              <a:rPr lang="en-US" altLang="zh-CN" sz="1200" b="1" dirty="0"/>
              <a:t>1353</a:t>
            </a:r>
            <a:r>
              <a:rPr lang="zh-CN" altLang="en-US" sz="1200" b="1" dirty="0"/>
              <a:t>个单位</a:t>
            </a:r>
            <a:r>
              <a:rPr lang="ru-RU" sz="1200" b="1" dirty="0"/>
              <a:t>)</a:t>
            </a:r>
          </a:p>
        </p:txBody>
      </p:sp>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13</a:t>
            </a:r>
          </a:p>
        </p:txBody>
      </p:sp>
      <p:pic>
        <p:nvPicPr>
          <p:cNvPr id="20"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22"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24"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26"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27"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28"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2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0" name="Диаграмма 29"/>
          <p:cNvGraphicFramePr/>
          <p:nvPr>
            <p:extLst>
              <p:ext uri="{D42A27DB-BD31-4B8C-83A1-F6EECF244321}">
                <p14:modId xmlns:p14="http://schemas.microsoft.com/office/powerpoint/2010/main" val="3830593059"/>
              </p:ext>
            </p:extLst>
          </p:nvPr>
        </p:nvGraphicFramePr>
        <p:xfrm>
          <a:off x="4790723" y="1937804"/>
          <a:ext cx="3789729" cy="203887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89022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4331049"/>
            <a:ext cx="3816424" cy="1383665"/>
          </a:xfrm>
          <a:prstGeom prst="rect">
            <a:avLst/>
          </a:prstGeom>
          <a:noFill/>
        </p:spPr>
        <p:txBody>
          <a:bodyPr wrap="square" rtlCol="0">
            <a:spAutoFit/>
          </a:bodyPr>
          <a:lstStyle/>
          <a:p>
            <a:pPr algn="just"/>
            <a:r>
              <a:rPr lang="zh-CN" altLang="en-US" sz="1400" dirty="0"/>
              <a:t>在与外国城市发展友好互利的经济和文化联系活动中，布拉戈维申斯克与俄罗斯和外国城市市政府在经济、教育和文化领域密切合作。</a:t>
            </a:r>
            <a:endParaRPr lang="en-US" altLang="zh-CN" sz="1400" dirty="0"/>
          </a:p>
          <a:p>
            <a:pPr algn="just"/>
            <a:r>
              <a:rPr lang="zh-CN" altLang="en-US" sz="1400" dirty="0"/>
              <a:t>布拉戈维申斯克与其外国伙伴城市的大众媒体广泛报道了国际活动，这有助于吸引公众关注、加强国际和伙伴关系。</a:t>
            </a:r>
            <a:endParaRPr lang="ru-RU" sz="1400" dirty="0"/>
          </a:p>
        </p:txBody>
      </p:sp>
      <p:sp>
        <p:nvSpPr>
          <p:cNvPr id="8" name="TextBox 7"/>
          <p:cNvSpPr txBox="1"/>
          <p:nvPr/>
        </p:nvSpPr>
        <p:spPr>
          <a:xfrm>
            <a:off x="683567" y="1319460"/>
            <a:ext cx="7659959" cy="521970"/>
          </a:xfrm>
          <a:prstGeom prst="rect">
            <a:avLst/>
          </a:prstGeom>
          <a:noFill/>
        </p:spPr>
        <p:txBody>
          <a:bodyPr wrap="square" rtlCol="0">
            <a:spAutoFit/>
          </a:bodyPr>
          <a:lstStyle/>
          <a:p>
            <a:pPr algn="ctr"/>
            <a:r>
              <a:rPr lang="zh-CN" altLang="en-US" sz="1400" dirty="0"/>
              <a:t>发展国内旅游是旅游领域的优先方向</a:t>
            </a:r>
            <a:r>
              <a:rPr lang="zh-CN" altLang="en-US" sz="1400" dirty="0" smtClean="0"/>
              <a:t>，</a:t>
            </a:r>
            <a:r>
              <a:rPr lang="en-US" altLang="zh-CN" sz="1400" dirty="0" smtClean="0"/>
              <a:t/>
            </a:r>
            <a:br>
              <a:rPr lang="en-US" altLang="zh-CN" sz="1400" dirty="0" smtClean="0"/>
            </a:br>
            <a:r>
              <a:rPr lang="zh-CN" altLang="en-US" sz="1400" dirty="0" smtClean="0"/>
              <a:t>包</a:t>
            </a:r>
            <a:r>
              <a:rPr lang="zh-CN" altLang="en-US" sz="1400" dirty="0"/>
              <a:t>括商务旅游、公务旅游、文化观光旅游、自助旅游。</a:t>
            </a:r>
          </a:p>
        </p:txBody>
      </p:sp>
      <p:sp>
        <p:nvSpPr>
          <p:cNvPr id="9" name="TextBox 8"/>
          <p:cNvSpPr txBox="1"/>
          <p:nvPr/>
        </p:nvSpPr>
        <p:spPr>
          <a:xfrm>
            <a:off x="251520" y="1881808"/>
            <a:ext cx="3816424" cy="953135"/>
          </a:xfrm>
          <a:prstGeom prst="rect">
            <a:avLst/>
          </a:prstGeom>
          <a:noFill/>
        </p:spPr>
        <p:txBody>
          <a:bodyPr wrap="square" rtlCol="0">
            <a:spAutoFit/>
          </a:bodyPr>
          <a:lstStyle/>
          <a:p>
            <a:pPr algn="just"/>
            <a:r>
              <a:rPr lang="zh-CN" altLang="en-US" sz="1400" dirty="0"/>
              <a:t>布拉戈维申斯克市拥有优越的地理位置，为旅游业的发展创造了所有先决条件。俄罗斯阿穆尔州首府布拉戈维申斯克市和中国黑龙江省黑河市是中俄边境线上唯一的对应城市。</a:t>
            </a:r>
            <a:endParaRPr lang="ru-RU" sz="1400" dirty="0"/>
          </a:p>
        </p:txBody>
      </p:sp>
      <p:sp>
        <p:nvSpPr>
          <p:cNvPr id="10" name="TextBox 9"/>
          <p:cNvSpPr txBox="1"/>
          <p:nvPr/>
        </p:nvSpPr>
        <p:spPr>
          <a:xfrm>
            <a:off x="4067944" y="3079240"/>
            <a:ext cx="4824536" cy="3322955"/>
          </a:xfrm>
          <a:prstGeom prst="rect">
            <a:avLst/>
          </a:prstGeom>
          <a:noFill/>
        </p:spPr>
        <p:txBody>
          <a:bodyPr wrap="square" rtlCol="0">
            <a:spAutoFit/>
          </a:bodyPr>
          <a:lstStyle/>
          <a:p>
            <a:pPr algn="just"/>
            <a:r>
              <a:rPr lang="zh-CN" altLang="en-US" sz="1400" dirty="0"/>
              <a:t>尽管多年来中国居民一直是游客量的基础，但近年来，由于疫情与地缘政治情况已经作出了调整，因此国内旅游业项目得到了广泛发展</a:t>
            </a:r>
            <a:r>
              <a:rPr lang="zh-CN" altLang="en-US" sz="1400" dirty="0" smtClean="0"/>
              <a:t>。</a:t>
            </a:r>
            <a:endParaRPr lang="en-US" altLang="zh-CN" sz="1400" dirty="0" smtClean="0"/>
          </a:p>
          <a:p>
            <a:pPr algn="just"/>
            <a:r>
              <a:rPr lang="en-US" altLang="zh-CN" sz="1400" dirty="0"/>
              <a:t>2022 </a:t>
            </a:r>
            <a:r>
              <a:rPr lang="zh-CN" altLang="en-US" sz="1400" dirty="0"/>
              <a:t>年在俄罗斯人民文化遗产年、珍爱布拉戈维申斯克年，以及支持乌克兰特别军事行动和顿涅茨克和卢甘斯克人民共和国居民的爱国活动框架内为超过</a:t>
            </a:r>
            <a:r>
              <a:rPr lang="en-US" altLang="zh-CN" sz="1400" dirty="0"/>
              <a:t>20</a:t>
            </a:r>
            <a:r>
              <a:rPr lang="zh-CN" altLang="en-US" sz="1400" dirty="0"/>
              <a:t>万名观众</a:t>
            </a:r>
            <a:r>
              <a:rPr lang="zh-CN" altLang="en-US" sz="1400" dirty="0">
                <a:sym typeface="+mn-ea"/>
              </a:rPr>
              <a:t>举办了</a:t>
            </a:r>
            <a:r>
              <a:rPr lang="en-US" altLang="zh-CN" sz="1400" dirty="0">
                <a:sym typeface="+mn-ea"/>
              </a:rPr>
              <a:t>743</a:t>
            </a:r>
            <a:r>
              <a:rPr lang="zh-CN" altLang="en-US" sz="1400" dirty="0">
                <a:sym typeface="+mn-ea"/>
              </a:rPr>
              <a:t>个</a:t>
            </a:r>
            <a:r>
              <a:rPr lang="zh-CN" altLang="en-US" sz="1400" dirty="0"/>
              <a:t>爱国活动和音乐会。</a:t>
            </a:r>
          </a:p>
          <a:p>
            <a:pPr algn="just"/>
            <a:r>
              <a:rPr lang="zh-CN" altLang="en-US" sz="1400" dirty="0"/>
              <a:t>首次举</a:t>
            </a:r>
            <a:r>
              <a:rPr lang="zh-CN" altLang="en-US" sz="1400" dirty="0" smtClean="0"/>
              <a:t>办</a:t>
            </a:r>
            <a:r>
              <a:rPr lang="zh-CN" altLang="en-US" sz="1400" dirty="0">
                <a:solidFill>
                  <a:srgbClr val="0070C0"/>
                </a:solidFill>
              </a:rPr>
              <a:t>“开花之城”</a:t>
            </a:r>
            <a:r>
              <a:rPr lang="zh-CN" altLang="en-US" sz="1400" dirty="0" smtClean="0">
                <a:solidFill>
                  <a:srgbClr val="0070C0"/>
                </a:solidFill>
              </a:rPr>
              <a:t>城</a:t>
            </a:r>
            <a:r>
              <a:rPr lang="zh-CN" altLang="en-US" sz="1400" dirty="0">
                <a:solidFill>
                  <a:srgbClr val="0070C0"/>
                </a:solidFill>
              </a:rPr>
              <a:t>市花卉</a:t>
            </a:r>
            <a:r>
              <a:rPr lang="zh-CN" altLang="en-US" sz="1400" dirty="0" smtClean="0">
                <a:solidFill>
                  <a:srgbClr val="0070C0"/>
                </a:solidFill>
              </a:rPr>
              <a:t>节</a:t>
            </a:r>
            <a:r>
              <a:rPr lang="zh-CN" altLang="en-US" sz="1400" dirty="0" smtClean="0"/>
              <a:t>，专</a:t>
            </a:r>
            <a:r>
              <a:rPr lang="zh-CN" altLang="en-US" sz="1400" dirty="0"/>
              <a:t>业花艺师和花卉爱好者首次举办城市花卉节</a:t>
            </a:r>
            <a:r>
              <a:rPr lang="en-US" altLang="zh-CN" sz="1400" dirty="0"/>
              <a:t>"</a:t>
            </a:r>
            <a:r>
              <a:rPr lang="zh-CN" altLang="en-US" sz="1400" dirty="0"/>
              <a:t>色彩之城</a:t>
            </a:r>
            <a:r>
              <a:rPr lang="en-US" altLang="zh-CN" sz="1400" dirty="0"/>
              <a:t>"</a:t>
            </a:r>
            <a:r>
              <a:rPr lang="zh-CN" altLang="en-US" sz="1400" dirty="0"/>
              <a:t>，将专业花店和花卉爱好者紧密连接在一</a:t>
            </a:r>
            <a:r>
              <a:rPr lang="zh-CN" altLang="en-US" sz="1400" dirty="0" smtClean="0"/>
              <a:t>起。</a:t>
            </a:r>
            <a:endParaRPr lang="en-US" altLang="zh-CN" sz="1400" dirty="0" smtClean="0"/>
          </a:p>
          <a:p>
            <a:pPr algn="just"/>
            <a:r>
              <a:rPr lang="en-US" altLang="zh-CN" sz="1400" dirty="0"/>
              <a:t>2022 </a:t>
            </a:r>
            <a:r>
              <a:rPr lang="zh-CN" altLang="en-US" sz="1400" dirty="0"/>
              <a:t>年的一项大型活动是由总统文化倡议基金支持的第八</a:t>
            </a:r>
            <a:r>
              <a:rPr lang="zh-CN" altLang="en-US" sz="1400" dirty="0" smtClean="0"/>
              <a:t>届</a:t>
            </a:r>
            <a:r>
              <a:rPr lang="zh-CN" altLang="en-US" sz="1400" dirty="0">
                <a:solidFill>
                  <a:srgbClr val="0070C0"/>
                </a:solidFill>
              </a:rPr>
              <a:t>“阿穆尔河畔的童年”国际艺术节</a:t>
            </a:r>
            <a:r>
              <a:rPr lang="zh-CN" altLang="en-US" sz="1400" dirty="0" smtClean="0"/>
              <a:t>。</a:t>
            </a:r>
            <a:endParaRPr lang="en-US" altLang="zh-CN" sz="1400" dirty="0" smtClean="0"/>
          </a:p>
          <a:p>
            <a:pPr algn="just"/>
            <a:r>
              <a:rPr lang="zh-CN" altLang="en-US" sz="1400" dirty="0" smtClean="0"/>
              <a:t>在</a:t>
            </a:r>
            <a:r>
              <a:rPr lang="zh-CN" altLang="en-US" sz="1400" dirty="0">
                <a:solidFill>
                  <a:srgbClr val="0070C0"/>
                </a:solidFill>
              </a:rPr>
              <a:t>传统第七届“</a:t>
            </a:r>
            <a:r>
              <a:rPr lang="en-US" altLang="zh-CN" sz="1400" dirty="0">
                <a:solidFill>
                  <a:srgbClr val="0070C0"/>
                </a:solidFill>
              </a:rPr>
              <a:t>21</a:t>
            </a:r>
            <a:r>
              <a:rPr lang="zh-CN" altLang="en-US" sz="1400" dirty="0">
                <a:solidFill>
                  <a:srgbClr val="0070C0"/>
                </a:solidFill>
              </a:rPr>
              <a:t>世纪首都刊物。地方志 </a:t>
            </a:r>
            <a:r>
              <a:rPr lang="en-US" altLang="zh-CN" sz="1400" dirty="0">
                <a:solidFill>
                  <a:srgbClr val="0070C0"/>
                </a:solidFill>
              </a:rPr>
              <a:t>- </a:t>
            </a:r>
            <a:r>
              <a:rPr lang="zh-CN" altLang="en-US" sz="1400" dirty="0">
                <a:solidFill>
                  <a:srgbClr val="0070C0"/>
                </a:solidFill>
              </a:rPr>
              <a:t>个人 </a:t>
            </a:r>
            <a:r>
              <a:rPr lang="en-US" altLang="zh-CN" sz="1400" dirty="0">
                <a:solidFill>
                  <a:srgbClr val="0070C0"/>
                </a:solidFill>
              </a:rPr>
              <a:t>- </a:t>
            </a:r>
            <a:r>
              <a:rPr lang="zh-CN" altLang="en-US" sz="1400" dirty="0">
                <a:solidFill>
                  <a:srgbClr val="0070C0"/>
                </a:solidFill>
              </a:rPr>
              <a:t>城市” 作家和出版商论坛</a:t>
            </a:r>
            <a:r>
              <a:rPr lang="zh-CN" altLang="en-US" sz="1400" dirty="0"/>
              <a:t>框架内，在</a:t>
            </a:r>
            <a:r>
              <a:rPr lang="en-US" altLang="zh-CN" sz="1400" dirty="0"/>
              <a:t>20</a:t>
            </a:r>
            <a:r>
              <a:rPr lang="zh-CN" altLang="en-US" sz="1400" dirty="0"/>
              <a:t>个城市场馆举办了</a:t>
            </a:r>
            <a:r>
              <a:rPr lang="en-US" altLang="zh-CN" sz="1400" dirty="0" smtClean="0"/>
              <a:t>100</a:t>
            </a:r>
            <a:r>
              <a:rPr lang="zh-CN" altLang="en-US" sz="1400" dirty="0"/>
              <a:t> </a:t>
            </a:r>
            <a:r>
              <a:rPr lang="zh-CN" altLang="en-US" sz="1400" dirty="0" smtClean="0"/>
              <a:t>多个活</a:t>
            </a:r>
            <a:r>
              <a:rPr lang="zh-CN" altLang="en-US" sz="1400" dirty="0"/>
              <a:t>动：讲座、展览、演讲、大师班等。</a:t>
            </a:r>
          </a:p>
        </p:txBody>
      </p:sp>
      <p:pic>
        <p:nvPicPr>
          <p:cNvPr id="2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1242.jpg"/>
          <p:cNvPicPr>
            <a:picLocks noChangeAspect="1" noChangeArrowheads="1"/>
          </p:cNvPicPr>
          <p:nvPr/>
        </p:nvPicPr>
        <p:blipFill rotWithShape="1">
          <a:blip r:embed="rId3">
            <a:extLst>
              <a:ext uri="{28A0092B-C50C-407E-A947-70E740481C1C}">
                <a14:useLocalDpi xmlns:a14="http://schemas.microsoft.com/office/drawing/2010/main" val="0"/>
              </a:ext>
            </a:extLst>
          </a:blip>
          <a:srcRect l="-36" t="28031" r="36" b="52475"/>
          <a:stretch>
            <a:fillRect/>
          </a:stretch>
        </p:blipFill>
        <p:spPr bwMode="auto">
          <a:xfrm>
            <a:off x="0" y="1916"/>
            <a:ext cx="9144000" cy="1188001"/>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угольник 22"/>
          <p:cNvSpPr/>
          <p:nvPr/>
        </p:nvSpPr>
        <p:spPr>
          <a:xfrm>
            <a:off x="0" y="1"/>
            <a:ext cx="9144000" cy="1189916"/>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323528" y="272262"/>
            <a:ext cx="4680520" cy="492443"/>
          </a:xfrm>
          <a:prstGeom prst="rect">
            <a:avLst/>
          </a:prstGeom>
        </p:spPr>
        <p:txBody>
          <a:bodyPr wrap="square">
            <a:spAutoFit/>
          </a:bodyPr>
          <a:lstStyle/>
          <a:p>
            <a:r>
              <a:rPr lang="zh-CN" altLang="en-US" sz="2600" b="1" dirty="0" smtClean="0">
                <a:solidFill>
                  <a:schemeClr val="bg1"/>
                </a:solidFill>
                <a:cs typeface="Arial" panose="020B0604020202020204" pitchFamily="34" charset="0"/>
              </a:rPr>
              <a:t>旅</a:t>
            </a:r>
            <a:r>
              <a:rPr lang="zh-CN" altLang="en-US" sz="2600" b="1" dirty="0">
                <a:solidFill>
                  <a:schemeClr val="bg1"/>
                </a:solidFill>
                <a:cs typeface="Arial" panose="020B0604020202020204" pitchFamily="34" charset="0"/>
              </a:rPr>
              <a:t>游业 </a:t>
            </a:r>
          </a:p>
        </p:txBody>
      </p:sp>
      <p:sp>
        <p:nvSpPr>
          <p:cNvPr id="25" name="Прямоугольник 2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anose="02020603050405020304" pitchFamily="18" charset="0"/>
              </a:rPr>
              <a:t>14</a:t>
            </a:r>
          </a:p>
        </p:txBody>
      </p:sp>
      <p:pic>
        <p:nvPicPr>
          <p:cNvPr id="21" name="Picture 3" descr="\\192.168.1.2\управление экономического развития и инвестиций\Отдел развития предпринимательства и инвестиций\Инвестиционный паспорт\2023\Картинки\21acfb55-5c4d-4381-930f-d108a71e481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0" r="720"/>
          <a:stretch>
            <a:fillRect/>
          </a:stretch>
        </p:blipFill>
        <p:spPr bwMode="auto">
          <a:xfrm>
            <a:off x="2638296" y="3079240"/>
            <a:ext cx="1293017" cy="936786"/>
          </a:xfrm>
          <a:prstGeom prst="roundRect">
            <a:avLst>
              <a:gd name="adj" fmla="val 14812"/>
            </a:avLst>
          </a:prstGeom>
          <a:ln w="28575" cap="sq">
            <a:solidFill>
              <a:srgbClr val="0066CC"/>
            </a:solidFill>
            <a:prstDash val="solid"/>
            <a:miter lim="800000"/>
            <a:headEnd/>
            <a:tailEnd/>
          </a:ln>
          <a:effectLst/>
          <a:extLst>
            <a:ext uri="{909E8E84-426E-40DD-AFC4-6F175D3DCCD1}">
              <a14:hiddenFill xmlns:a14="http://schemas.microsoft.com/office/drawing/2010/main">
                <a:solidFill>
                  <a:srgbClr val="FFFFFF"/>
                </a:solidFill>
              </a14:hiddenFill>
            </a:ext>
          </a:extLst>
        </p:spPr>
      </p:pic>
      <p:pic>
        <p:nvPicPr>
          <p:cNvPr id="26" name="Picture 4" descr="\\192.168.1.2\управление экономического развития и инвестиций\Отдел развития предпринимательства и инвестиций\Инвестиционный паспорт\2023\Картинки\sc25gguagopaqzt0dxe6rvjihzpdgbj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400"/>
          <a:stretch>
            <a:fillRect/>
          </a:stretch>
        </p:blipFill>
        <p:spPr bwMode="auto">
          <a:xfrm>
            <a:off x="1475655" y="3284984"/>
            <a:ext cx="1293017" cy="936786"/>
          </a:xfrm>
          <a:prstGeom prst="roundRect">
            <a:avLst>
              <a:gd name="adj" fmla="val 14919"/>
            </a:avLst>
          </a:prstGeom>
          <a:ln w="28575" cap="sq">
            <a:solidFill>
              <a:srgbClr val="0066CC"/>
            </a:solidFill>
            <a:prstDash val="solid"/>
            <a:miter lim="800000"/>
            <a:headEnd/>
            <a:tailEnd/>
          </a:ln>
          <a:effectLst/>
          <a:extLst>
            <a:ext uri="{909E8E84-426E-40DD-AFC4-6F175D3DCCD1}">
              <a14:hiddenFill xmlns:a14="http://schemas.microsoft.com/office/drawing/2010/main">
                <a:solidFill>
                  <a:srgbClr val="FFFFFF"/>
                </a:solidFill>
              </a14:hiddenFill>
            </a:ext>
          </a:extLst>
        </p:spPr>
      </p:pic>
      <p:pic>
        <p:nvPicPr>
          <p:cNvPr id="27" name="Picture 2" descr="\\192.168.1.2\управление экономического развития и инвестиций\Отдел развития предпринимательства и инвестиций\Инвестиционный паспорт\2023\Картинки\4e031f10-5873-4fec-9882-abd79874801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338"/>
          <a:stretch>
            <a:fillRect/>
          </a:stretch>
        </p:blipFill>
        <p:spPr bwMode="auto">
          <a:xfrm>
            <a:off x="323528" y="3076150"/>
            <a:ext cx="1293017" cy="936786"/>
          </a:xfrm>
          <a:prstGeom prst="roundRect">
            <a:avLst>
              <a:gd name="adj" fmla="val 14419"/>
            </a:avLst>
          </a:prstGeom>
          <a:ln w="28575" cap="sq">
            <a:solidFill>
              <a:srgbClr val="0066CC"/>
            </a:solidFill>
            <a:prstDash val="solid"/>
            <a:miter lim="800000"/>
            <a:headEnd/>
            <a:tailEnd/>
          </a:ln>
          <a:effectLst/>
          <a:extLst>
            <a:ext uri="{909E8E84-426E-40DD-AFC4-6F175D3DCCD1}">
              <a14:hiddenFill xmlns:a14="http://schemas.microsoft.com/office/drawing/2010/main">
                <a:solidFill>
                  <a:srgbClr val="FFFFFF"/>
                </a:solidFill>
              </a14:hiddenFill>
            </a:ext>
          </a:extLst>
        </p:spPr>
      </p:pic>
      <p:pic>
        <p:nvPicPr>
          <p:cNvPr id="28" name="Picture 4" descr="\\192.168.1.2\управление экономического развития и инвестиций\Отдел развития предпринимательства и инвестиций\Инвестиционный паспорт\2023\Картинки\bda146ac-4bff-4974-86ed-ae66124971d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25" r="3823"/>
          <a:stretch>
            <a:fillRect/>
          </a:stretch>
        </p:blipFill>
        <p:spPr bwMode="auto">
          <a:xfrm>
            <a:off x="7524328" y="1900815"/>
            <a:ext cx="1293015" cy="934562"/>
          </a:xfrm>
          <a:prstGeom prst="roundRect">
            <a:avLst>
              <a:gd name="adj" fmla="val 14022"/>
            </a:avLst>
          </a:prstGeom>
          <a:ln w="28575" cap="sq">
            <a:solidFill>
              <a:srgbClr val="0066CC"/>
            </a:solidFill>
            <a:prstDash val="solid"/>
            <a:miter lim="800000"/>
            <a:headEnd/>
            <a:tailEnd/>
          </a:ln>
          <a:effectLst/>
          <a:extLst>
            <a:ext uri="{909E8E84-426E-40DD-AFC4-6F175D3DCCD1}">
              <a14:hiddenFill xmlns:a14="http://schemas.microsoft.com/office/drawing/2010/main">
                <a:solidFill>
                  <a:srgbClr val="FFFFFF"/>
                </a:solidFill>
              </a14:hiddenFill>
            </a:ext>
          </a:extLst>
        </p:spPr>
      </p:pic>
      <p:pic>
        <p:nvPicPr>
          <p:cNvPr id="29" name="Picture 9" descr="C:\Users\DailideDA\Desktop\p1f6jp2b4i12n21n6s28al25gu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2" r="6861"/>
          <a:stretch>
            <a:fillRect/>
          </a:stretch>
        </p:blipFill>
        <p:spPr bwMode="auto">
          <a:xfrm>
            <a:off x="6420473" y="2111749"/>
            <a:ext cx="1293174" cy="936785"/>
          </a:xfrm>
          <a:prstGeom prst="roundRect">
            <a:avLst>
              <a:gd name="adj" fmla="val 15991"/>
            </a:avLst>
          </a:prstGeom>
          <a:ln w="28575" cap="sq">
            <a:solidFill>
              <a:srgbClr val="0070C0"/>
            </a:solidFill>
            <a:prstDash val="solid"/>
          </a:ln>
          <a:effectLst/>
          <a:extLst>
            <a:ext uri="{909E8E84-426E-40DD-AFC4-6F175D3DCCD1}">
              <a14:hiddenFill xmlns:a14="http://schemas.microsoft.com/office/drawing/2010/main">
                <a:solidFill>
                  <a:srgbClr val="FFFFFF"/>
                </a:solidFill>
              </a14:hiddenFill>
            </a:ext>
          </a:extLst>
        </p:spPr>
      </p:pic>
      <p:pic>
        <p:nvPicPr>
          <p:cNvPr id="30" name="Picture 2" descr="\\192.168.1.2\управление экономического развития и инвестиций\Отдел развития предпринимательства и инвестиций\Инвестиционный паспорт\2023\Картинки\l8qndphjaxwtbzd9fjkswqe0ly1l17j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053"/>
          <a:stretch>
            <a:fillRect/>
          </a:stretch>
        </p:blipFill>
        <p:spPr bwMode="auto">
          <a:xfrm>
            <a:off x="4143037" y="2111745"/>
            <a:ext cx="1301816" cy="936789"/>
          </a:xfrm>
          <a:prstGeom prst="roundRect">
            <a:avLst>
              <a:gd name="adj" fmla="val 15351"/>
            </a:avLst>
          </a:prstGeom>
          <a:solidFill>
            <a:srgbClr val="FFFFFF"/>
          </a:solidFill>
          <a:ln w="28575" cap="sq">
            <a:solidFill>
              <a:srgbClr val="0066CC"/>
            </a:solidFill>
            <a:miter lim="800000"/>
            <a:headEnd/>
            <a:tailEnd/>
          </a:ln>
          <a:effectLst/>
        </p:spPr>
      </p:pic>
      <p:pic>
        <p:nvPicPr>
          <p:cNvPr id="31" name="Picture 3" descr="\\192.168.1.2\управление экономического развития и инвестиций\Отдел развития предпринимательства и инвестиций\Инвестиционный паспорт\2023\Картинки\qptz6scaoqcw6il2t2y43u37v40xjr14.jpg"/>
          <p:cNvPicPr>
            <a:picLocks noChangeAspect="1" noChangeArrowheads="1"/>
          </p:cNvPicPr>
          <p:nvPr/>
        </p:nvPicPr>
        <p:blipFill rotWithShape="1">
          <a:blip r:embed="rId10">
            <a:extLst>
              <a:ext uri="{28A0092B-C50C-407E-A947-70E740481C1C}">
                <a14:useLocalDpi xmlns:a14="http://schemas.microsoft.com/office/drawing/2010/main" val="0"/>
              </a:ext>
            </a:extLst>
          </a:blip>
          <a:srcRect t="2828" b="2828"/>
          <a:stretch>
            <a:fillRect/>
          </a:stretch>
        </p:blipFill>
        <p:spPr bwMode="auto">
          <a:xfrm>
            <a:off x="5286928" y="1898588"/>
            <a:ext cx="1296357" cy="936789"/>
          </a:xfrm>
          <a:prstGeom prst="roundRect">
            <a:avLst>
              <a:gd name="adj" fmla="val 15412"/>
            </a:avLst>
          </a:prstGeom>
          <a:solidFill>
            <a:srgbClr val="FFFFFF"/>
          </a:solidFill>
          <a:ln w="28575" cap="sq">
            <a:solidFill>
              <a:srgbClr val="0066CC"/>
            </a:solidFill>
            <a:miter lim="800000"/>
            <a:headEnd/>
            <a:tailEnd/>
          </a:ln>
          <a:effectLst/>
        </p:spPr>
      </p:pic>
    </p:spTree>
    <p:extLst>
      <p:ext uri="{BB962C8B-B14F-4D97-AF65-F5344CB8AC3E}">
        <p14:creationId xmlns:p14="http://schemas.microsoft.com/office/powerpoint/2010/main" val="102655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92.168.1.2\управление экономического развития и инвестиций\Отдел развития предпринимательства и инвестиций\Инвестиционный паспорт\2023\Картинки\_AND0401_1.jpg"/>
          <p:cNvPicPr>
            <a:picLocks noChangeAspect="1" noChangeArrowheads="1"/>
          </p:cNvPicPr>
          <p:nvPr/>
        </p:nvPicPr>
        <p:blipFill rotWithShape="1">
          <a:blip r:embed="rId2">
            <a:extLst>
              <a:ext uri="{28A0092B-C50C-407E-A947-70E740481C1C}">
                <a14:useLocalDpi xmlns:a14="http://schemas.microsoft.com/office/drawing/2010/main" val="0"/>
              </a:ext>
            </a:extLst>
          </a:blip>
          <a:srcRect l="3976" r="7136"/>
          <a:stretch/>
        </p:blipFill>
        <p:spPr bwMode="auto">
          <a:xfrm>
            <a:off x="-1759"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15</a:t>
            </a:r>
          </a:p>
        </p:txBody>
      </p:sp>
    </p:spTree>
    <p:extLst>
      <p:ext uri="{BB962C8B-B14F-4D97-AF65-F5344CB8AC3E}">
        <p14:creationId xmlns:p14="http://schemas.microsoft.com/office/powerpoint/2010/main" val="269103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0" y="-27385"/>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37" name="Прямоугольник 36"/>
          <p:cNvSpPr/>
          <p:nvPr/>
        </p:nvSpPr>
        <p:spPr>
          <a:xfrm>
            <a:off x="0" y="-27385"/>
            <a:ext cx="9144000" cy="1188000"/>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23528" y="344270"/>
            <a:ext cx="5760640" cy="492443"/>
          </a:xfrm>
          <a:prstGeom prst="rect">
            <a:avLst/>
          </a:prstGeom>
          <a:noFill/>
        </p:spPr>
        <p:txBody>
          <a:bodyPr wrap="square" rtlCol="0">
            <a:spAutoFit/>
          </a:bodyPr>
          <a:lstStyle/>
          <a:p>
            <a:r>
              <a:rPr lang="zh-CN" altLang="en-US" sz="2600" b="1" dirty="0">
                <a:solidFill>
                  <a:schemeClr val="bg1"/>
                </a:solidFill>
              </a:rPr>
              <a:t>社会基础设施</a:t>
            </a:r>
          </a:p>
        </p:txBody>
      </p:sp>
      <p:sp>
        <p:nvSpPr>
          <p:cNvPr id="7" name="TextBox 6"/>
          <p:cNvSpPr txBox="1"/>
          <p:nvPr/>
        </p:nvSpPr>
        <p:spPr>
          <a:xfrm>
            <a:off x="179512" y="1556792"/>
            <a:ext cx="4176464" cy="461665"/>
          </a:xfrm>
          <a:prstGeom prst="rect">
            <a:avLst/>
          </a:prstGeom>
          <a:noFill/>
        </p:spPr>
        <p:txBody>
          <a:bodyPr wrap="square" rtlCol="0">
            <a:spAutoFit/>
          </a:bodyPr>
          <a:lstStyle/>
          <a:p>
            <a:pPr algn="just"/>
            <a:r>
              <a:rPr lang="zh-CN" altLang="en-US" sz="1200" dirty="0"/>
              <a:t>布拉戈维申斯克是远东最大的教育和科学中心之一，拥有大批人才和智能潜力。</a:t>
            </a:r>
          </a:p>
        </p:txBody>
      </p:sp>
      <p:sp>
        <p:nvSpPr>
          <p:cNvPr id="8" name="TextBox 7"/>
          <p:cNvSpPr txBox="1"/>
          <p:nvPr/>
        </p:nvSpPr>
        <p:spPr>
          <a:xfrm>
            <a:off x="323528" y="1268761"/>
            <a:ext cx="4032448" cy="307777"/>
          </a:xfrm>
          <a:prstGeom prst="rect">
            <a:avLst/>
          </a:prstGeom>
          <a:noFill/>
        </p:spPr>
        <p:txBody>
          <a:bodyPr wrap="square" rtlCol="0">
            <a:spAutoFit/>
          </a:bodyPr>
          <a:lstStyle/>
          <a:p>
            <a:pPr algn="ctr"/>
            <a:r>
              <a:rPr lang="zh-CN" altLang="en-US" sz="1400" b="1" dirty="0">
                <a:solidFill>
                  <a:schemeClr val="accent6">
                    <a:lumMod val="75000"/>
                  </a:schemeClr>
                </a:solidFill>
              </a:rPr>
              <a:t>教育</a:t>
            </a:r>
          </a:p>
        </p:txBody>
      </p:sp>
      <p:sp>
        <p:nvSpPr>
          <p:cNvPr id="9" name="TextBox 8"/>
          <p:cNvSpPr txBox="1"/>
          <p:nvPr/>
        </p:nvSpPr>
        <p:spPr>
          <a:xfrm>
            <a:off x="4716016" y="1268761"/>
            <a:ext cx="4032448" cy="307777"/>
          </a:xfrm>
          <a:prstGeom prst="rect">
            <a:avLst/>
          </a:prstGeom>
          <a:noFill/>
        </p:spPr>
        <p:txBody>
          <a:bodyPr wrap="square" rtlCol="0">
            <a:spAutoFit/>
          </a:bodyPr>
          <a:lstStyle/>
          <a:p>
            <a:pPr algn="ctr"/>
            <a:r>
              <a:rPr lang="zh-CN" altLang="en-US" sz="1400" b="1" dirty="0">
                <a:solidFill>
                  <a:schemeClr val="accent6">
                    <a:lumMod val="75000"/>
                  </a:schemeClr>
                </a:solidFill>
              </a:rPr>
              <a:t>保健</a:t>
            </a:r>
          </a:p>
        </p:txBody>
      </p:sp>
      <p:sp>
        <p:nvSpPr>
          <p:cNvPr id="10" name="TextBox 9"/>
          <p:cNvSpPr txBox="1"/>
          <p:nvPr/>
        </p:nvSpPr>
        <p:spPr>
          <a:xfrm>
            <a:off x="4716016" y="1484785"/>
            <a:ext cx="4355976" cy="338554"/>
          </a:xfrm>
          <a:prstGeom prst="rect">
            <a:avLst/>
          </a:prstGeom>
          <a:noFill/>
        </p:spPr>
        <p:txBody>
          <a:bodyPr wrap="square" rtlCol="0">
            <a:spAutoFit/>
          </a:bodyPr>
          <a:lstStyle/>
          <a:p>
            <a:pPr lvl="0"/>
            <a:r>
              <a:rPr lang="zh-CN" altLang="en-US" sz="1200" dirty="0">
                <a:solidFill>
                  <a:prstClr val="black"/>
                </a:solidFill>
              </a:rPr>
              <a:t>市内共有</a:t>
            </a:r>
            <a:r>
              <a:rPr lang="en-US" altLang="zh-CN" sz="1600" b="1" dirty="0" smtClean="0">
                <a:solidFill>
                  <a:srgbClr val="F79646">
                    <a:lumMod val="75000"/>
                  </a:srgbClr>
                </a:solidFill>
              </a:rPr>
              <a:t>28</a:t>
            </a:r>
            <a:r>
              <a:rPr lang="zh-CN" altLang="en-US" sz="1200" dirty="0" smtClean="0">
                <a:solidFill>
                  <a:prstClr val="black"/>
                </a:solidFill>
              </a:rPr>
              <a:t>家</a:t>
            </a:r>
            <a:r>
              <a:rPr lang="zh-CN" altLang="en-US" sz="1200" dirty="0">
                <a:solidFill>
                  <a:prstClr val="black"/>
                </a:solidFill>
              </a:rPr>
              <a:t>医疗预防组织：</a:t>
            </a:r>
            <a:endParaRPr lang="ru-RU" sz="1200" dirty="0">
              <a:solidFill>
                <a:prstClr val="black"/>
              </a:solidFill>
            </a:endParaRPr>
          </a:p>
        </p:txBody>
      </p:sp>
      <p:cxnSp>
        <p:nvCxnSpPr>
          <p:cNvPr id="11" name="Прямая соединительная линия 1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00192" y="1916832"/>
            <a:ext cx="1080120" cy="507831"/>
          </a:xfrm>
          <a:prstGeom prst="rect">
            <a:avLst/>
          </a:prstGeom>
          <a:noFill/>
        </p:spPr>
        <p:txBody>
          <a:bodyPr wrap="square" rtlCol="0">
            <a:spAutoFit/>
          </a:bodyPr>
          <a:lstStyle/>
          <a:p>
            <a:pPr algn="ctr"/>
            <a:r>
              <a:rPr lang="ru-RU" sz="1500" b="1" dirty="0" smtClean="0">
                <a:solidFill>
                  <a:schemeClr val="accent6">
                    <a:lumMod val="75000"/>
                  </a:schemeClr>
                </a:solidFill>
              </a:rPr>
              <a:t>12</a:t>
            </a:r>
            <a:r>
              <a:rPr lang="ru-RU" sz="1100" dirty="0" smtClean="0"/>
              <a:t> </a:t>
            </a:r>
            <a:endParaRPr lang="ru-RU" sz="1100" dirty="0"/>
          </a:p>
          <a:p>
            <a:pPr lvl="0" algn="ctr"/>
            <a:r>
              <a:rPr lang="zh-CN" altLang="en-US" sz="1200" b="1" dirty="0">
                <a:solidFill>
                  <a:prstClr val="black"/>
                </a:solidFill>
              </a:rPr>
              <a:t>所医疗机构</a:t>
            </a:r>
            <a:endParaRPr lang="ru-RU" sz="1200" b="1" dirty="0">
              <a:solidFill>
                <a:prstClr val="black"/>
              </a:solidFill>
            </a:endParaRPr>
          </a:p>
        </p:txBody>
      </p:sp>
      <p:sp>
        <p:nvSpPr>
          <p:cNvPr id="13" name="TextBox 12"/>
          <p:cNvSpPr txBox="1"/>
          <p:nvPr/>
        </p:nvSpPr>
        <p:spPr>
          <a:xfrm>
            <a:off x="4716017" y="1916833"/>
            <a:ext cx="1476164" cy="507831"/>
          </a:xfrm>
          <a:prstGeom prst="rect">
            <a:avLst/>
          </a:prstGeom>
          <a:noFill/>
        </p:spPr>
        <p:txBody>
          <a:bodyPr wrap="square" rtlCol="0">
            <a:spAutoFit/>
          </a:bodyPr>
          <a:lstStyle/>
          <a:p>
            <a:pPr algn="ctr"/>
            <a:r>
              <a:rPr lang="ru-RU" sz="1500" b="1" dirty="0">
                <a:solidFill>
                  <a:schemeClr val="accent6">
                    <a:lumMod val="75000"/>
                  </a:schemeClr>
                </a:solidFill>
              </a:rPr>
              <a:t>8</a:t>
            </a:r>
            <a:r>
              <a:rPr lang="ru-RU" sz="1100" dirty="0"/>
              <a:t> </a:t>
            </a:r>
          </a:p>
          <a:p>
            <a:pPr lvl="0" algn="ctr"/>
            <a:r>
              <a:rPr lang="zh-CN" altLang="en-US" sz="1200" b="1" dirty="0">
                <a:solidFill>
                  <a:prstClr val="black"/>
                </a:solidFill>
              </a:rPr>
              <a:t>所门诊诊所机构</a:t>
            </a:r>
            <a:endParaRPr lang="ru-RU" sz="1200" b="1" dirty="0">
              <a:solidFill>
                <a:prstClr val="black"/>
              </a:solidFill>
            </a:endParaRPr>
          </a:p>
        </p:txBody>
      </p:sp>
      <p:sp>
        <p:nvSpPr>
          <p:cNvPr id="14" name="TextBox 13"/>
          <p:cNvSpPr txBox="1"/>
          <p:nvPr/>
        </p:nvSpPr>
        <p:spPr>
          <a:xfrm>
            <a:off x="6228184" y="2598004"/>
            <a:ext cx="1296144" cy="507831"/>
          </a:xfrm>
          <a:prstGeom prst="rect">
            <a:avLst/>
          </a:prstGeom>
          <a:noFill/>
        </p:spPr>
        <p:txBody>
          <a:bodyPr wrap="square" rtlCol="0">
            <a:spAutoFit/>
          </a:bodyPr>
          <a:lstStyle/>
          <a:p>
            <a:pPr algn="ctr"/>
            <a:r>
              <a:rPr lang="ru-RU" sz="1500" b="1" dirty="0">
                <a:solidFill>
                  <a:schemeClr val="accent6">
                    <a:lumMod val="75000"/>
                  </a:schemeClr>
                </a:solidFill>
              </a:rPr>
              <a:t>1</a:t>
            </a:r>
            <a:endParaRPr lang="ru-RU" sz="1100" dirty="0"/>
          </a:p>
          <a:p>
            <a:pPr lvl="0" algn="ctr"/>
            <a:r>
              <a:rPr lang="zh-CN" altLang="en-US" sz="1200" b="1" dirty="0">
                <a:solidFill>
                  <a:prstClr val="black"/>
                </a:solidFill>
              </a:rPr>
              <a:t>所医疗急救站</a:t>
            </a:r>
            <a:endParaRPr lang="ru-RU" sz="1200" b="1" dirty="0">
              <a:solidFill>
                <a:prstClr val="black"/>
              </a:solidFill>
            </a:endParaRPr>
          </a:p>
        </p:txBody>
      </p:sp>
      <p:sp>
        <p:nvSpPr>
          <p:cNvPr id="16" name="TextBox 15"/>
          <p:cNvSpPr txBox="1"/>
          <p:nvPr/>
        </p:nvSpPr>
        <p:spPr>
          <a:xfrm>
            <a:off x="4716016" y="2735343"/>
            <a:ext cx="1440160" cy="507831"/>
          </a:xfrm>
          <a:prstGeom prst="rect">
            <a:avLst/>
          </a:prstGeom>
          <a:noFill/>
        </p:spPr>
        <p:txBody>
          <a:bodyPr wrap="square" rtlCol="0">
            <a:spAutoFit/>
          </a:bodyPr>
          <a:lstStyle/>
          <a:p>
            <a:pPr algn="ctr"/>
            <a:r>
              <a:rPr lang="ru-RU" sz="1500" b="1" dirty="0">
                <a:solidFill>
                  <a:schemeClr val="accent6">
                    <a:lumMod val="75000"/>
                  </a:schemeClr>
                </a:solidFill>
              </a:rPr>
              <a:t>1</a:t>
            </a:r>
            <a:endParaRPr lang="ru-RU" sz="1100" dirty="0"/>
          </a:p>
          <a:p>
            <a:pPr lvl="0" algn="ctr"/>
            <a:r>
              <a:rPr lang="zh-CN" altLang="en-US" sz="1200" b="1" dirty="0">
                <a:solidFill>
                  <a:prstClr val="black"/>
                </a:solidFill>
              </a:rPr>
              <a:t>所输血站</a:t>
            </a:r>
            <a:endParaRPr lang="ru-RU" sz="1200" b="1" dirty="0">
              <a:solidFill>
                <a:prstClr val="black"/>
              </a:solidFill>
            </a:endParaRPr>
          </a:p>
        </p:txBody>
      </p:sp>
      <p:sp>
        <p:nvSpPr>
          <p:cNvPr id="17" name="TextBox 16"/>
          <p:cNvSpPr txBox="1"/>
          <p:nvPr/>
        </p:nvSpPr>
        <p:spPr>
          <a:xfrm>
            <a:off x="7668344" y="2792542"/>
            <a:ext cx="1152128" cy="507831"/>
          </a:xfrm>
          <a:prstGeom prst="rect">
            <a:avLst/>
          </a:prstGeom>
          <a:noFill/>
        </p:spPr>
        <p:txBody>
          <a:bodyPr wrap="square" rtlCol="0">
            <a:spAutoFit/>
          </a:bodyPr>
          <a:lstStyle/>
          <a:p>
            <a:pPr algn="ctr"/>
            <a:r>
              <a:rPr lang="ru-RU" sz="1500" b="1" dirty="0">
                <a:solidFill>
                  <a:schemeClr val="accent6">
                    <a:lumMod val="75000"/>
                  </a:schemeClr>
                </a:solidFill>
              </a:rPr>
              <a:t>1</a:t>
            </a:r>
            <a:r>
              <a:rPr lang="ru-RU" sz="1100" dirty="0"/>
              <a:t> </a:t>
            </a:r>
          </a:p>
          <a:p>
            <a:pPr lvl="0" algn="ctr"/>
            <a:r>
              <a:rPr lang="zh-CN" altLang="en-US" sz="1200" b="1" dirty="0">
                <a:solidFill>
                  <a:prstClr val="black"/>
                </a:solidFill>
              </a:rPr>
              <a:t>家托儿所</a:t>
            </a:r>
            <a:endParaRPr lang="ru-RU" sz="1200" b="1" dirty="0">
              <a:solidFill>
                <a:prstClr val="black"/>
              </a:solidFill>
            </a:endParaRPr>
          </a:p>
        </p:txBody>
      </p:sp>
      <p:sp>
        <p:nvSpPr>
          <p:cNvPr id="18" name="TextBox 17"/>
          <p:cNvSpPr txBox="1"/>
          <p:nvPr/>
        </p:nvSpPr>
        <p:spPr>
          <a:xfrm>
            <a:off x="7516666" y="1916833"/>
            <a:ext cx="1447823" cy="692497"/>
          </a:xfrm>
          <a:prstGeom prst="rect">
            <a:avLst/>
          </a:prstGeom>
          <a:noFill/>
        </p:spPr>
        <p:txBody>
          <a:bodyPr wrap="square" rtlCol="0">
            <a:spAutoFit/>
          </a:bodyPr>
          <a:lstStyle/>
          <a:p>
            <a:pPr algn="ctr"/>
            <a:r>
              <a:rPr lang="ru-RU" sz="1500" b="1" dirty="0">
                <a:solidFill>
                  <a:schemeClr val="accent6">
                    <a:lumMod val="75000"/>
                  </a:schemeClr>
                </a:solidFill>
              </a:rPr>
              <a:t>4</a:t>
            </a:r>
            <a:endParaRPr lang="ru-RU" sz="1100" dirty="0"/>
          </a:p>
          <a:p>
            <a:pPr lvl="0" algn="ctr"/>
            <a:r>
              <a:rPr lang="zh-CN" altLang="en-US" sz="1200" b="1" dirty="0">
                <a:solidFill>
                  <a:prstClr val="black"/>
                </a:solidFill>
              </a:rPr>
              <a:t>所特别类型保健机构</a:t>
            </a:r>
            <a:endParaRPr lang="ru-RU" sz="1200" b="1" dirty="0">
              <a:solidFill>
                <a:prstClr val="black"/>
              </a:solidFill>
            </a:endParaRPr>
          </a:p>
        </p:txBody>
      </p:sp>
      <p:sp>
        <p:nvSpPr>
          <p:cNvPr id="19" name="TextBox 18"/>
          <p:cNvSpPr txBox="1"/>
          <p:nvPr/>
        </p:nvSpPr>
        <p:spPr>
          <a:xfrm>
            <a:off x="2303747" y="2132856"/>
            <a:ext cx="2232248" cy="507831"/>
          </a:xfrm>
          <a:prstGeom prst="rect">
            <a:avLst/>
          </a:prstGeom>
          <a:noFill/>
        </p:spPr>
        <p:txBody>
          <a:bodyPr wrap="square" rtlCol="0">
            <a:spAutoFit/>
          </a:bodyPr>
          <a:lstStyle/>
          <a:p>
            <a:pPr algn="ctr"/>
            <a:r>
              <a:rPr lang="ru-RU" sz="1500" b="1" dirty="0">
                <a:solidFill>
                  <a:schemeClr val="accent6">
                    <a:lumMod val="75000"/>
                  </a:schemeClr>
                </a:solidFill>
              </a:rPr>
              <a:t>21</a:t>
            </a:r>
            <a:endParaRPr lang="ru-RU" sz="1100" dirty="0"/>
          </a:p>
          <a:p>
            <a:pPr algn="ctr"/>
            <a:r>
              <a:rPr lang="zh-CN" altLang="en-US" sz="1200" b="1" dirty="0"/>
              <a:t>所公共教育机构</a:t>
            </a:r>
          </a:p>
        </p:txBody>
      </p:sp>
      <p:sp>
        <p:nvSpPr>
          <p:cNvPr id="22" name="TextBox 21"/>
          <p:cNvSpPr txBox="1"/>
          <p:nvPr/>
        </p:nvSpPr>
        <p:spPr>
          <a:xfrm>
            <a:off x="179512" y="2132856"/>
            <a:ext cx="2196244" cy="507831"/>
          </a:xfrm>
          <a:prstGeom prst="rect">
            <a:avLst/>
          </a:prstGeom>
          <a:noFill/>
        </p:spPr>
        <p:txBody>
          <a:bodyPr wrap="square" rtlCol="0">
            <a:spAutoFit/>
          </a:bodyPr>
          <a:lstStyle/>
          <a:p>
            <a:pPr algn="ctr"/>
            <a:r>
              <a:rPr lang="ru-RU" sz="1500" b="1" dirty="0">
                <a:solidFill>
                  <a:schemeClr val="accent6">
                    <a:lumMod val="75000"/>
                  </a:schemeClr>
                </a:solidFill>
              </a:rPr>
              <a:t>20</a:t>
            </a:r>
            <a:endParaRPr lang="ru-RU" sz="1100" dirty="0"/>
          </a:p>
          <a:p>
            <a:pPr algn="ctr"/>
            <a:r>
              <a:rPr lang="zh-CN" altLang="en-US" sz="1200" b="1" dirty="0"/>
              <a:t>所学前教育组织</a:t>
            </a:r>
          </a:p>
        </p:txBody>
      </p:sp>
      <p:sp>
        <p:nvSpPr>
          <p:cNvPr id="23" name="TextBox 22"/>
          <p:cNvSpPr txBox="1"/>
          <p:nvPr/>
        </p:nvSpPr>
        <p:spPr>
          <a:xfrm>
            <a:off x="2411760" y="2780928"/>
            <a:ext cx="2016224" cy="507831"/>
          </a:xfrm>
          <a:prstGeom prst="rect">
            <a:avLst/>
          </a:prstGeom>
          <a:noFill/>
        </p:spPr>
        <p:txBody>
          <a:bodyPr wrap="square" rtlCol="0">
            <a:spAutoFit/>
          </a:bodyPr>
          <a:lstStyle/>
          <a:p>
            <a:pPr algn="ctr"/>
            <a:r>
              <a:rPr lang="ru-RU" sz="1500" b="1" dirty="0" smtClean="0">
                <a:solidFill>
                  <a:schemeClr val="accent6">
                    <a:lumMod val="75000"/>
                  </a:schemeClr>
                </a:solidFill>
              </a:rPr>
              <a:t>4</a:t>
            </a:r>
            <a:endParaRPr lang="ru-RU" sz="1100" dirty="0">
              <a:solidFill>
                <a:srgbClr val="FF0000"/>
              </a:solidFill>
            </a:endParaRPr>
          </a:p>
          <a:p>
            <a:pPr algn="ctr"/>
            <a:r>
              <a:rPr lang="zh-CN" altLang="en-US" sz="1200" b="1" dirty="0"/>
              <a:t>所高等教育组织</a:t>
            </a:r>
          </a:p>
        </p:txBody>
      </p:sp>
      <p:sp>
        <p:nvSpPr>
          <p:cNvPr id="26" name="TextBox 25"/>
          <p:cNvSpPr txBox="1"/>
          <p:nvPr/>
        </p:nvSpPr>
        <p:spPr>
          <a:xfrm>
            <a:off x="179513" y="2780928"/>
            <a:ext cx="2196244" cy="507831"/>
          </a:xfrm>
          <a:prstGeom prst="rect">
            <a:avLst/>
          </a:prstGeom>
          <a:noFill/>
        </p:spPr>
        <p:txBody>
          <a:bodyPr wrap="square" rtlCol="0">
            <a:spAutoFit/>
          </a:bodyPr>
          <a:lstStyle/>
          <a:p>
            <a:pPr algn="ctr"/>
            <a:r>
              <a:rPr lang="ru-RU" sz="1500" b="1" dirty="0">
                <a:solidFill>
                  <a:schemeClr val="accent6">
                    <a:lumMod val="75000"/>
                  </a:schemeClr>
                </a:solidFill>
              </a:rPr>
              <a:t>11</a:t>
            </a:r>
            <a:endParaRPr lang="ru-RU" sz="1100" b="1" dirty="0">
              <a:solidFill>
                <a:schemeClr val="accent6">
                  <a:lumMod val="75000"/>
                </a:schemeClr>
              </a:solidFill>
            </a:endParaRPr>
          </a:p>
          <a:p>
            <a:pPr algn="ctr"/>
            <a:r>
              <a:rPr lang="zh-CN" altLang="en-US" sz="1200" b="1" dirty="0"/>
              <a:t>家专业教育组织 </a:t>
            </a:r>
          </a:p>
        </p:txBody>
      </p:sp>
      <p:sp>
        <p:nvSpPr>
          <p:cNvPr id="21" name="TextBox 20"/>
          <p:cNvSpPr txBox="1"/>
          <p:nvPr/>
        </p:nvSpPr>
        <p:spPr>
          <a:xfrm>
            <a:off x="235661" y="3625280"/>
            <a:ext cx="4032448" cy="307777"/>
          </a:xfrm>
          <a:prstGeom prst="rect">
            <a:avLst/>
          </a:prstGeom>
          <a:noFill/>
        </p:spPr>
        <p:txBody>
          <a:bodyPr wrap="square" rtlCol="0">
            <a:spAutoFit/>
          </a:bodyPr>
          <a:lstStyle/>
          <a:p>
            <a:pPr algn="ctr"/>
            <a:r>
              <a:rPr lang="zh-CN" altLang="en-US" sz="1400" b="1" dirty="0">
                <a:solidFill>
                  <a:schemeClr val="accent6">
                    <a:lumMod val="75000"/>
                  </a:schemeClr>
                </a:solidFill>
              </a:rPr>
              <a:t>文化</a:t>
            </a:r>
          </a:p>
        </p:txBody>
      </p:sp>
      <p:sp>
        <p:nvSpPr>
          <p:cNvPr id="25" name="TextBox 24"/>
          <p:cNvSpPr txBox="1"/>
          <p:nvPr/>
        </p:nvSpPr>
        <p:spPr>
          <a:xfrm>
            <a:off x="4716016" y="3501009"/>
            <a:ext cx="4032448" cy="307777"/>
          </a:xfrm>
          <a:prstGeom prst="rect">
            <a:avLst/>
          </a:prstGeom>
          <a:noFill/>
        </p:spPr>
        <p:txBody>
          <a:bodyPr wrap="square" rtlCol="0">
            <a:spAutoFit/>
          </a:bodyPr>
          <a:lstStyle/>
          <a:p>
            <a:pPr algn="ctr"/>
            <a:r>
              <a:rPr lang="zh-CN" altLang="en-US" sz="1400" b="1" dirty="0">
                <a:solidFill>
                  <a:schemeClr val="accent6">
                    <a:lumMod val="75000"/>
                  </a:schemeClr>
                </a:solidFill>
              </a:rPr>
              <a:t>文化和运动 </a:t>
            </a:r>
          </a:p>
        </p:txBody>
      </p:sp>
      <p:sp>
        <p:nvSpPr>
          <p:cNvPr id="27" name="TextBox 26"/>
          <p:cNvSpPr txBox="1"/>
          <p:nvPr/>
        </p:nvSpPr>
        <p:spPr>
          <a:xfrm>
            <a:off x="5724130" y="4999529"/>
            <a:ext cx="2160239" cy="692497"/>
          </a:xfrm>
          <a:prstGeom prst="rect">
            <a:avLst/>
          </a:prstGeom>
          <a:noFill/>
        </p:spPr>
        <p:txBody>
          <a:bodyPr wrap="square" rtlCol="0">
            <a:spAutoFit/>
          </a:bodyPr>
          <a:lstStyle/>
          <a:p>
            <a:pPr algn="ctr"/>
            <a:r>
              <a:rPr lang="ru-RU" sz="1500" b="1" dirty="0">
                <a:solidFill>
                  <a:schemeClr val="accent6">
                    <a:lumMod val="75000"/>
                  </a:schemeClr>
                </a:solidFill>
              </a:rPr>
              <a:t>420</a:t>
            </a:r>
            <a:r>
              <a:rPr lang="ru-RU" sz="1100" b="1" dirty="0"/>
              <a:t> </a:t>
            </a:r>
          </a:p>
          <a:p>
            <a:pPr algn="ctr"/>
            <a:r>
              <a:rPr lang="zh-CN" altLang="en-US" sz="1200" b="1" dirty="0">
                <a:solidFill>
                  <a:prstClr val="black"/>
                </a:solidFill>
              </a:rPr>
              <a:t>处运动设施</a:t>
            </a:r>
            <a:endParaRPr lang="en-US" altLang="zh-CN" sz="1200" b="1" dirty="0">
              <a:solidFill>
                <a:prstClr val="black"/>
              </a:solidFill>
            </a:endParaRPr>
          </a:p>
          <a:p>
            <a:pPr lvl="0" algn="ctr"/>
            <a:r>
              <a:rPr lang="zh-CN" altLang="en-US" sz="1200" dirty="0">
                <a:solidFill>
                  <a:prstClr val="black"/>
                </a:solidFill>
              </a:rPr>
              <a:t>包括</a:t>
            </a:r>
            <a:r>
              <a:rPr lang="ru-RU" sz="1200" dirty="0">
                <a:solidFill>
                  <a:prstClr val="black"/>
                </a:solidFill>
              </a:rPr>
              <a:t>:</a:t>
            </a:r>
          </a:p>
        </p:txBody>
      </p:sp>
      <p:sp>
        <p:nvSpPr>
          <p:cNvPr id="28" name="TextBox 27"/>
          <p:cNvSpPr txBox="1"/>
          <p:nvPr/>
        </p:nvSpPr>
        <p:spPr>
          <a:xfrm>
            <a:off x="179512" y="4221089"/>
            <a:ext cx="1584176" cy="507831"/>
          </a:xfrm>
          <a:prstGeom prst="rect">
            <a:avLst/>
          </a:prstGeom>
          <a:noFill/>
        </p:spPr>
        <p:txBody>
          <a:bodyPr wrap="square" rtlCol="0">
            <a:spAutoFit/>
          </a:bodyPr>
          <a:lstStyle/>
          <a:p>
            <a:pPr algn="ctr"/>
            <a:r>
              <a:rPr lang="ru-RU" sz="1500" b="1" dirty="0">
                <a:solidFill>
                  <a:schemeClr val="accent6">
                    <a:lumMod val="75000"/>
                  </a:schemeClr>
                </a:solidFill>
              </a:rPr>
              <a:t>2+10 </a:t>
            </a:r>
            <a:r>
              <a:rPr lang="zh-CN" altLang="en-US" sz="1200" b="1" dirty="0">
                <a:solidFill>
                  <a:schemeClr val="accent6">
                    <a:lumMod val="75000"/>
                  </a:schemeClr>
                </a:solidFill>
              </a:rPr>
              <a:t>分支机构</a:t>
            </a:r>
            <a:r>
              <a:rPr lang="ru-RU" sz="1100" dirty="0"/>
              <a:t> </a:t>
            </a:r>
          </a:p>
          <a:p>
            <a:pPr lvl="0" algn="ctr"/>
            <a:r>
              <a:rPr lang="zh-CN" altLang="en-US" sz="1200" b="1" dirty="0">
                <a:solidFill>
                  <a:prstClr val="black"/>
                </a:solidFill>
              </a:rPr>
              <a:t>所业余文化机构</a:t>
            </a:r>
            <a:endParaRPr lang="ru-RU" sz="1200" b="1" dirty="0">
              <a:solidFill>
                <a:prstClr val="black"/>
              </a:solidFill>
            </a:endParaRPr>
          </a:p>
        </p:txBody>
      </p:sp>
      <p:sp>
        <p:nvSpPr>
          <p:cNvPr id="29" name="TextBox 28"/>
          <p:cNvSpPr txBox="1"/>
          <p:nvPr/>
        </p:nvSpPr>
        <p:spPr>
          <a:xfrm>
            <a:off x="251520" y="6093297"/>
            <a:ext cx="2232248" cy="276999"/>
          </a:xfrm>
          <a:prstGeom prst="rect">
            <a:avLst/>
          </a:prstGeom>
          <a:noFill/>
        </p:spPr>
        <p:txBody>
          <a:bodyPr wrap="square" rtlCol="0">
            <a:spAutoFit/>
          </a:bodyPr>
          <a:lstStyle/>
          <a:p>
            <a:pPr lvl="0" algn="ctr"/>
            <a:r>
              <a:rPr lang="zh-CN" altLang="en-US" sz="1200" b="1" dirty="0">
                <a:solidFill>
                  <a:srgbClr val="0070C0"/>
                </a:solidFill>
              </a:rPr>
              <a:t>阿穆尔州爱乐乐团</a:t>
            </a:r>
            <a:endParaRPr lang="ru-RU" sz="1200" b="1" dirty="0">
              <a:solidFill>
                <a:srgbClr val="0070C0"/>
              </a:solidFill>
            </a:endParaRPr>
          </a:p>
        </p:txBody>
      </p:sp>
      <p:sp>
        <p:nvSpPr>
          <p:cNvPr id="31" name="TextBox 30"/>
          <p:cNvSpPr txBox="1"/>
          <p:nvPr/>
        </p:nvSpPr>
        <p:spPr>
          <a:xfrm>
            <a:off x="2283934" y="6093297"/>
            <a:ext cx="2108141" cy="276999"/>
          </a:xfrm>
          <a:prstGeom prst="rect">
            <a:avLst/>
          </a:prstGeom>
          <a:noFill/>
        </p:spPr>
        <p:txBody>
          <a:bodyPr wrap="square" rtlCol="0">
            <a:spAutoFit/>
          </a:bodyPr>
          <a:lstStyle/>
          <a:p>
            <a:pPr lvl="0" algn="ctr"/>
            <a:r>
              <a:rPr lang="ru-RU" sz="1200" b="1" dirty="0">
                <a:solidFill>
                  <a:srgbClr val="0070C0"/>
                </a:solidFill>
              </a:rPr>
              <a:t> </a:t>
            </a:r>
            <a:r>
              <a:rPr lang="zh-CN" altLang="en-US" sz="1200" b="1" dirty="0">
                <a:solidFill>
                  <a:srgbClr val="0070C0"/>
                </a:solidFill>
              </a:rPr>
              <a:t>阿州地质博物馆</a:t>
            </a:r>
            <a:endParaRPr lang="ru-RU" sz="1200" b="1" dirty="0">
              <a:solidFill>
                <a:srgbClr val="0070C0"/>
              </a:solidFill>
            </a:endParaRPr>
          </a:p>
        </p:txBody>
      </p:sp>
      <p:sp>
        <p:nvSpPr>
          <p:cNvPr id="32" name="TextBox 31"/>
          <p:cNvSpPr txBox="1"/>
          <p:nvPr/>
        </p:nvSpPr>
        <p:spPr>
          <a:xfrm>
            <a:off x="2267744" y="5013177"/>
            <a:ext cx="2160240" cy="461665"/>
          </a:xfrm>
          <a:prstGeom prst="rect">
            <a:avLst/>
          </a:prstGeom>
          <a:noFill/>
        </p:spPr>
        <p:txBody>
          <a:bodyPr wrap="square" rtlCol="0">
            <a:spAutoFit/>
          </a:bodyPr>
          <a:lstStyle/>
          <a:p>
            <a:pPr lvl="0" algn="ctr"/>
            <a:r>
              <a:rPr lang="zh-CN" altLang="en-US" sz="1200" b="1" dirty="0">
                <a:solidFill>
                  <a:srgbClr val="0070C0"/>
                </a:solidFill>
              </a:rPr>
              <a:t>阿州木偶剧院</a:t>
            </a:r>
            <a:r>
              <a:rPr lang="ru-RU" sz="1200" b="1" dirty="0">
                <a:solidFill>
                  <a:srgbClr val="0070C0"/>
                </a:solidFill>
              </a:rPr>
              <a:t> </a:t>
            </a:r>
            <a:r>
              <a:rPr lang="ru-RU" sz="1200" dirty="0">
                <a:solidFill>
                  <a:prstClr val="black"/>
                </a:solidFill>
              </a:rPr>
              <a:t>,</a:t>
            </a:r>
          </a:p>
          <a:p>
            <a:pPr lvl="0" algn="ctr"/>
            <a:r>
              <a:rPr lang="zh-CN" altLang="en-US" sz="1200" b="1" dirty="0">
                <a:solidFill>
                  <a:srgbClr val="0070C0"/>
                </a:solidFill>
              </a:rPr>
              <a:t>阿州话剧院</a:t>
            </a:r>
            <a:endParaRPr lang="ru-RU" sz="1200" b="1" dirty="0">
              <a:solidFill>
                <a:srgbClr val="0070C0"/>
              </a:solidFill>
            </a:endParaRPr>
          </a:p>
        </p:txBody>
      </p:sp>
      <p:sp>
        <p:nvSpPr>
          <p:cNvPr id="33" name="TextBox 32"/>
          <p:cNvSpPr txBox="1"/>
          <p:nvPr/>
        </p:nvSpPr>
        <p:spPr>
          <a:xfrm>
            <a:off x="1763688" y="4221089"/>
            <a:ext cx="1224136" cy="692497"/>
          </a:xfrm>
          <a:prstGeom prst="rect">
            <a:avLst/>
          </a:prstGeom>
          <a:noFill/>
        </p:spPr>
        <p:txBody>
          <a:bodyPr wrap="square" rtlCol="0">
            <a:spAutoFit/>
          </a:bodyPr>
          <a:lstStyle/>
          <a:p>
            <a:pPr algn="ctr"/>
            <a:r>
              <a:rPr lang="ru-RU" sz="1500" b="1" dirty="0">
                <a:solidFill>
                  <a:schemeClr val="accent6">
                    <a:lumMod val="75000"/>
                  </a:schemeClr>
                </a:solidFill>
              </a:rPr>
              <a:t>3</a:t>
            </a:r>
          </a:p>
          <a:p>
            <a:pPr lvl="0" algn="ctr"/>
            <a:r>
              <a:rPr lang="zh-CN" altLang="en-US" sz="1200" b="1" dirty="0">
                <a:solidFill>
                  <a:prstClr val="black"/>
                </a:solidFill>
              </a:rPr>
              <a:t>所文化休息公园</a:t>
            </a:r>
            <a:endParaRPr lang="ru-RU" sz="1200" b="1" dirty="0">
              <a:solidFill>
                <a:prstClr val="black"/>
              </a:solidFill>
            </a:endParaRPr>
          </a:p>
        </p:txBody>
      </p:sp>
      <p:sp>
        <p:nvSpPr>
          <p:cNvPr id="34" name="TextBox 33"/>
          <p:cNvSpPr txBox="1"/>
          <p:nvPr/>
        </p:nvSpPr>
        <p:spPr>
          <a:xfrm>
            <a:off x="3059832" y="4221089"/>
            <a:ext cx="1296144" cy="507831"/>
          </a:xfrm>
          <a:prstGeom prst="rect">
            <a:avLst/>
          </a:prstGeom>
          <a:noFill/>
        </p:spPr>
        <p:txBody>
          <a:bodyPr wrap="square" rtlCol="0">
            <a:spAutoFit/>
          </a:bodyPr>
          <a:lstStyle/>
          <a:p>
            <a:pPr algn="ctr"/>
            <a:r>
              <a:rPr lang="ru-RU" sz="1500" b="1" dirty="0" smtClean="0">
                <a:solidFill>
                  <a:schemeClr val="accent6">
                    <a:lumMod val="75000"/>
                  </a:schemeClr>
                </a:solidFill>
              </a:rPr>
              <a:t>5</a:t>
            </a:r>
            <a:endParaRPr lang="ru-RU" sz="1500" dirty="0">
              <a:solidFill>
                <a:schemeClr val="accent6">
                  <a:lumMod val="75000"/>
                </a:schemeClr>
              </a:solidFill>
            </a:endParaRPr>
          </a:p>
          <a:p>
            <a:pPr lvl="0" algn="ctr"/>
            <a:r>
              <a:rPr lang="zh-CN" altLang="en-US" sz="1200" b="1" dirty="0">
                <a:solidFill>
                  <a:prstClr val="black"/>
                </a:solidFill>
              </a:rPr>
              <a:t>所儿童艺术学校</a:t>
            </a:r>
            <a:endParaRPr lang="ru-RU" sz="1200" b="1" dirty="0">
              <a:solidFill>
                <a:prstClr val="black"/>
              </a:solidFill>
            </a:endParaRPr>
          </a:p>
        </p:txBody>
      </p:sp>
      <p:sp>
        <p:nvSpPr>
          <p:cNvPr id="5" name="TextBox 4"/>
          <p:cNvSpPr txBox="1"/>
          <p:nvPr/>
        </p:nvSpPr>
        <p:spPr>
          <a:xfrm>
            <a:off x="4788024" y="3861049"/>
            <a:ext cx="4104456" cy="569387"/>
          </a:xfrm>
          <a:prstGeom prst="rect">
            <a:avLst/>
          </a:prstGeom>
          <a:noFill/>
        </p:spPr>
        <p:txBody>
          <a:bodyPr wrap="square" rtlCol="0">
            <a:spAutoFit/>
          </a:bodyPr>
          <a:lstStyle/>
          <a:p>
            <a:pPr algn="just"/>
            <a:r>
              <a:rPr lang="ru-RU" sz="1500" b="1" dirty="0" smtClean="0">
                <a:solidFill>
                  <a:schemeClr val="accent6">
                    <a:lumMod val="75000"/>
                  </a:schemeClr>
                </a:solidFill>
              </a:rPr>
              <a:t>9</a:t>
            </a:r>
            <a:r>
              <a:rPr lang="en-US" sz="1500" b="1" dirty="0" smtClean="0">
                <a:solidFill>
                  <a:schemeClr val="accent6">
                    <a:lumMod val="75000"/>
                  </a:schemeClr>
                </a:solidFill>
              </a:rPr>
              <a:t>.</a:t>
            </a:r>
            <a:r>
              <a:rPr lang="ru-RU" sz="1500" b="1" dirty="0" smtClean="0">
                <a:solidFill>
                  <a:schemeClr val="accent6">
                    <a:lumMod val="75000"/>
                  </a:schemeClr>
                </a:solidFill>
              </a:rPr>
              <a:t>72</a:t>
            </a:r>
            <a:r>
              <a:rPr lang="zh-CN" altLang="en-US" sz="1200" dirty="0" smtClean="0">
                <a:solidFill>
                  <a:prstClr val="black"/>
                </a:solidFill>
              </a:rPr>
              <a:t>万</a:t>
            </a:r>
            <a:r>
              <a:rPr lang="zh-CN" altLang="en-US" sz="1200" dirty="0">
                <a:solidFill>
                  <a:prstClr val="black"/>
                </a:solidFill>
              </a:rPr>
              <a:t>位市民经常从事运动。</a:t>
            </a:r>
            <a:r>
              <a:rPr lang="ru-RU" sz="1100" dirty="0"/>
              <a:t>. </a:t>
            </a:r>
            <a:endParaRPr lang="en-US" sz="1100" dirty="0"/>
          </a:p>
          <a:p>
            <a:pPr algn="just"/>
            <a:r>
              <a:rPr lang="zh-CN" altLang="en-US" sz="1200" dirty="0">
                <a:solidFill>
                  <a:prstClr val="black"/>
                </a:solidFill>
              </a:rPr>
              <a:t>每年大约举</a:t>
            </a:r>
            <a:r>
              <a:rPr lang="zh-CN" altLang="en-US" sz="1200" dirty="0" smtClean="0">
                <a:solidFill>
                  <a:prstClr val="black"/>
                </a:solidFill>
              </a:rPr>
              <a:t>办</a:t>
            </a:r>
            <a:r>
              <a:rPr lang="ru-RU" altLang="zh-CN" sz="1600" b="1" dirty="0" smtClean="0">
                <a:solidFill>
                  <a:srgbClr val="F79646">
                    <a:lumMod val="75000"/>
                  </a:srgbClr>
                </a:solidFill>
              </a:rPr>
              <a:t>275</a:t>
            </a:r>
            <a:r>
              <a:rPr lang="zh-CN" altLang="en-US" sz="1200" dirty="0" smtClean="0">
                <a:solidFill>
                  <a:prstClr val="black"/>
                </a:solidFill>
              </a:rPr>
              <a:t>项</a:t>
            </a:r>
            <a:r>
              <a:rPr lang="zh-CN" altLang="en-US" sz="1200" dirty="0">
                <a:solidFill>
                  <a:prstClr val="black"/>
                </a:solidFill>
              </a:rPr>
              <a:t>体育赛事。</a:t>
            </a:r>
            <a:endParaRPr lang="ru-RU" sz="1100" dirty="0"/>
          </a:p>
        </p:txBody>
      </p:sp>
      <p:sp>
        <p:nvSpPr>
          <p:cNvPr id="41" name="TextBox 40"/>
          <p:cNvSpPr txBox="1"/>
          <p:nvPr/>
        </p:nvSpPr>
        <p:spPr>
          <a:xfrm>
            <a:off x="7668345" y="5622340"/>
            <a:ext cx="1080121" cy="692497"/>
          </a:xfrm>
          <a:prstGeom prst="rect">
            <a:avLst/>
          </a:prstGeom>
          <a:noFill/>
        </p:spPr>
        <p:txBody>
          <a:bodyPr wrap="square" rtlCol="0">
            <a:spAutoFit/>
          </a:bodyPr>
          <a:lstStyle/>
          <a:p>
            <a:pPr lvl="0" algn="ctr"/>
            <a:r>
              <a:rPr lang="ru-RU" sz="1500" b="1" dirty="0">
                <a:solidFill>
                  <a:schemeClr val="accent6">
                    <a:lumMod val="75000"/>
                  </a:schemeClr>
                </a:solidFill>
              </a:rPr>
              <a:t>3</a:t>
            </a:r>
            <a:r>
              <a:rPr lang="ru-RU" sz="1500" b="1" dirty="0"/>
              <a:t> </a:t>
            </a:r>
          </a:p>
          <a:p>
            <a:pPr lvl="0" algn="ctr"/>
            <a:r>
              <a:rPr lang="zh-CN" altLang="en-US" sz="1200" b="1" dirty="0">
                <a:solidFill>
                  <a:prstClr val="black"/>
                </a:solidFill>
              </a:rPr>
              <a:t>带看台的体育场</a:t>
            </a:r>
            <a:endParaRPr lang="ru-RU" sz="1200" b="1" dirty="0">
              <a:solidFill>
                <a:prstClr val="black"/>
              </a:solidFill>
            </a:endParaRPr>
          </a:p>
        </p:txBody>
      </p:sp>
      <p:sp>
        <p:nvSpPr>
          <p:cNvPr id="42" name="TextBox 41"/>
          <p:cNvSpPr txBox="1"/>
          <p:nvPr/>
        </p:nvSpPr>
        <p:spPr>
          <a:xfrm>
            <a:off x="4924377" y="5647601"/>
            <a:ext cx="1022947" cy="507831"/>
          </a:xfrm>
          <a:prstGeom prst="rect">
            <a:avLst/>
          </a:prstGeom>
          <a:noFill/>
        </p:spPr>
        <p:txBody>
          <a:bodyPr wrap="square" rtlCol="0">
            <a:spAutoFit/>
          </a:bodyPr>
          <a:lstStyle/>
          <a:p>
            <a:pPr lvl="0" algn="ctr"/>
            <a:r>
              <a:rPr lang="ru-RU" sz="1500" b="1" dirty="0">
                <a:solidFill>
                  <a:schemeClr val="accent6">
                    <a:lumMod val="75000"/>
                  </a:schemeClr>
                </a:solidFill>
              </a:rPr>
              <a:t>89</a:t>
            </a:r>
            <a:endParaRPr lang="en-US" sz="1500" b="1" dirty="0">
              <a:solidFill>
                <a:schemeClr val="accent6">
                  <a:lumMod val="75000"/>
                </a:schemeClr>
              </a:solidFill>
            </a:endParaRPr>
          </a:p>
          <a:p>
            <a:pPr lvl="0" algn="ctr"/>
            <a:r>
              <a:rPr lang="zh-CN" altLang="en-US" sz="1200" b="1" dirty="0">
                <a:solidFill>
                  <a:prstClr val="black"/>
                </a:solidFill>
              </a:rPr>
              <a:t>运动厅</a:t>
            </a:r>
            <a:endParaRPr lang="ru-RU" sz="1200" dirty="0">
              <a:solidFill>
                <a:prstClr val="black"/>
              </a:solidFill>
            </a:endParaRPr>
          </a:p>
        </p:txBody>
      </p:sp>
      <p:sp>
        <p:nvSpPr>
          <p:cNvPr id="44" name="TextBox 43"/>
          <p:cNvSpPr txBox="1"/>
          <p:nvPr/>
        </p:nvSpPr>
        <p:spPr>
          <a:xfrm>
            <a:off x="6228184" y="5622340"/>
            <a:ext cx="1152128" cy="507831"/>
          </a:xfrm>
          <a:prstGeom prst="rect">
            <a:avLst/>
          </a:prstGeom>
          <a:noFill/>
        </p:spPr>
        <p:txBody>
          <a:bodyPr wrap="square" rtlCol="0">
            <a:spAutoFit/>
          </a:bodyPr>
          <a:lstStyle/>
          <a:p>
            <a:pPr lvl="0" algn="ctr"/>
            <a:r>
              <a:rPr lang="ru-RU" sz="1500" b="1" dirty="0">
                <a:solidFill>
                  <a:schemeClr val="accent6">
                    <a:lumMod val="75000"/>
                  </a:schemeClr>
                </a:solidFill>
              </a:rPr>
              <a:t>6</a:t>
            </a:r>
            <a:r>
              <a:rPr lang="ru-RU" sz="1100" b="1" dirty="0">
                <a:solidFill>
                  <a:schemeClr val="accent6">
                    <a:lumMod val="75000"/>
                  </a:schemeClr>
                </a:solidFill>
              </a:rPr>
              <a:t> </a:t>
            </a:r>
          </a:p>
          <a:p>
            <a:pPr lvl="0" algn="ctr"/>
            <a:r>
              <a:rPr lang="zh-CN" altLang="en-US" sz="1200" b="1" dirty="0">
                <a:solidFill>
                  <a:prstClr val="black"/>
                </a:solidFill>
              </a:rPr>
              <a:t>游泳馆</a:t>
            </a:r>
            <a:endParaRPr lang="ru-RU" sz="1200" b="1" dirty="0">
              <a:solidFill>
                <a:prstClr val="black"/>
              </a:solidFill>
            </a:endParaRPr>
          </a:p>
        </p:txBody>
      </p:sp>
      <p:sp>
        <p:nvSpPr>
          <p:cNvPr id="43" name="TextBox 42"/>
          <p:cNvSpPr txBox="1"/>
          <p:nvPr/>
        </p:nvSpPr>
        <p:spPr>
          <a:xfrm>
            <a:off x="5004050" y="4762020"/>
            <a:ext cx="3824087" cy="338554"/>
          </a:xfrm>
          <a:prstGeom prst="rect">
            <a:avLst/>
          </a:prstGeom>
          <a:noFill/>
        </p:spPr>
        <p:txBody>
          <a:bodyPr wrap="square" rtlCol="0">
            <a:spAutoFit/>
          </a:bodyPr>
          <a:lstStyle/>
          <a:p>
            <a:pPr lvl="0" algn="ctr"/>
            <a:r>
              <a:rPr lang="ru-RU" altLang="zh-CN" sz="1600" b="1" dirty="0">
                <a:solidFill>
                  <a:srgbClr val="F79646">
                    <a:lumMod val="75000"/>
                  </a:srgbClr>
                </a:solidFill>
              </a:rPr>
              <a:t>7</a:t>
            </a:r>
            <a:r>
              <a:rPr lang="zh-CN" altLang="en-US" sz="1200" b="1" dirty="0">
                <a:solidFill>
                  <a:prstClr val="black"/>
                </a:solidFill>
              </a:rPr>
              <a:t>所青少年体育学校</a:t>
            </a:r>
            <a:endParaRPr lang="ru-RU" sz="1200" b="1" dirty="0">
              <a:solidFill>
                <a:prstClr val="black"/>
              </a:solidFill>
            </a:endParaRPr>
          </a:p>
        </p:txBody>
      </p:sp>
      <p:sp>
        <p:nvSpPr>
          <p:cNvPr id="45" name="TextBox 44"/>
          <p:cNvSpPr txBox="1"/>
          <p:nvPr/>
        </p:nvSpPr>
        <p:spPr>
          <a:xfrm>
            <a:off x="251520" y="4005064"/>
            <a:ext cx="3672408" cy="261610"/>
          </a:xfrm>
          <a:prstGeom prst="rect">
            <a:avLst/>
          </a:prstGeom>
          <a:noFill/>
        </p:spPr>
        <p:txBody>
          <a:bodyPr wrap="square" rtlCol="0">
            <a:spAutoFit/>
          </a:bodyPr>
          <a:lstStyle/>
          <a:p>
            <a:pPr lvl="0"/>
            <a:r>
              <a:rPr lang="zh-CN" altLang="en-US" sz="1100" dirty="0">
                <a:solidFill>
                  <a:prstClr val="black"/>
                </a:solidFill>
              </a:rPr>
              <a:t>市内有：</a:t>
            </a:r>
            <a:endParaRPr lang="ru-RU" sz="1100" dirty="0">
              <a:solidFill>
                <a:prstClr val="black"/>
              </a:solidFill>
            </a:endParaRPr>
          </a:p>
        </p:txBody>
      </p:sp>
      <p:sp>
        <p:nvSpPr>
          <p:cNvPr id="48" name="TextBox 47"/>
          <p:cNvSpPr txBox="1"/>
          <p:nvPr/>
        </p:nvSpPr>
        <p:spPr>
          <a:xfrm>
            <a:off x="251520" y="4999529"/>
            <a:ext cx="2160240" cy="461665"/>
          </a:xfrm>
          <a:prstGeom prst="rect">
            <a:avLst/>
          </a:prstGeom>
          <a:noFill/>
        </p:spPr>
        <p:txBody>
          <a:bodyPr wrap="square" rtlCol="0">
            <a:spAutoFit/>
          </a:bodyPr>
          <a:lstStyle/>
          <a:p>
            <a:pPr lvl="0" algn="ctr"/>
            <a:r>
              <a:rPr lang="zh-CN" altLang="en-US" sz="1200" b="1" dirty="0">
                <a:solidFill>
                  <a:srgbClr val="0070C0"/>
                </a:solidFill>
              </a:rPr>
              <a:t>阿州科学儿童图书馆</a:t>
            </a:r>
            <a:r>
              <a:rPr lang="ru-RU" sz="1200" b="1" dirty="0">
                <a:solidFill>
                  <a:srgbClr val="0070C0"/>
                </a:solidFill>
              </a:rPr>
              <a:t>,</a:t>
            </a:r>
          </a:p>
          <a:p>
            <a:pPr lvl="0" algn="ctr"/>
            <a:r>
              <a:rPr lang="zh-CN" altLang="en-US" sz="1200" b="1" dirty="0">
                <a:solidFill>
                  <a:srgbClr val="0070C0"/>
                </a:solidFill>
              </a:rPr>
              <a:t>全市共有</a:t>
            </a:r>
            <a:r>
              <a:rPr lang="en-US" altLang="zh-CN" sz="1200" b="1" dirty="0">
                <a:solidFill>
                  <a:srgbClr val="0070C0"/>
                </a:solidFill>
              </a:rPr>
              <a:t>12</a:t>
            </a:r>
            <a:r>
              <a:rPr lang="zh-CN" altLang="en-US" sz="1200" b="1" dirty="0">
                <a:solidFill>
                  <a:srgbClr val="0070C0"/>
                </a:solidFill>
              </a:rPr>
              <a:t>家图书馆</a:t>
            </a:r>
            <a:endParaRPr lang="ru-RU" sz="1200" b="1" dirty="0">
              <a:solidFill>
                <a:srgbClr val="0070C0"/>
              </a:solidFill>
            </a:endParaRPr>
          </a:p>
        </p:txBody>
      </p:sp>
      <p:sp>
        <p:nvSpPr>
          <p:cNvPr id="2" name="TextBox 1"/>
          <p:cNvSpPr txBox="1"/>
          <p:nvPr/>
        </p:nvSpPr>
        <p:spPr>
          <a:xfrm>
            <a:off x="4788026" y="4509121"/>
            <a:ext cx="1443991" cy="261610"/>
          </a:xfrm>
          <a:prstGeom prst="rect">
            <a:avLst/>
          </a:prstGeom>
          <a:noFill/>
        </p:spPr>
        <p:txBody>
          <a:bodyPr wrap="square" rtlCol="0">
            <a:spAutoFit/>
          </a:bodyPr>
          <a:lstStyle/>
          <a:p>
            <a:pPr lvl="0"/>
            <a:r>
              <a:rPr lang="zh-CN" altLang="en-US" sz="1100" dirty="0">
                <a:solidFill>
                  <a:prstClr val="black"/>
                </a:solidFill>
              </a:rPr>
              <a:t>市内有：</a:t>
            </a:r>
            <a:endParaRPr lang="ru-RU" sz="1100" dirty="0">
              <a:solidFill>
                <a:prstClr val="black"/>
              </a:solidFill>
            </a:endParaRPr>
          </a:p>
        </p:txBody>
      </p:sp>
      <p:sp>
        <p:nvSpPr>
          <p:cNvPr id="49" name="Прямоугольник 4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16</a:t>
            </a:r>
          </a:p>
        </p:txBody>
      </p:sp>
    </p:spTree>
    <p:extLst>
      <p:ext uri="{BB962C8B-B14F-4D97-AF65-F5344CB8AC3E}">
        <p14:creationId xmlns:p14="http://schemas.microsoft.com/office/powerpoint/2010/main" val="2101272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0" name="Picture 2" descr="C:\Users\DailideDA\Desktop\information\documents\Инвестиционный паспорт 2021\2021 работа над инвест. паспортом г. Благовещенска\2022-04-16 Инвестиционный паспорт\2022-04-16 Инвестиционный паспорт\IMG_8108.jpg"/>
          <p:cNvPicPr>
            <a:picLocks noChangeAspect="1" noChangeArrowheads="1"/>
          </p:cNvPicPr>
          <p:nvPr/>
        </p:nvPicPr>
        <p:blipFill rotWithShape="1">
          <a:blip r:embed="rId3">
            <a:extLst>
              <a:ext uri="{28A0092B-C50C-407E-A947-70E740481C1C}">
                <a14:useLocalDpi xmlns:a14="http://schemas.microsoft.com/office/drawing/2010/main" val="0"/>
              </a:ext>
            </a:extLst>
          </a:blip>
          <a:srcRect l="11034"/>
          <a:stretch/>
        </p:blipFill>
        <p:spPr bwMode="auto">
          <a:xfrm>
            <a:off x="0" y="0"/>
            <a:ext cx="915198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17</a:t>
            </a:r>
          </a:p>
        </p:txBody>
      </p:sp>
    </p:spTree>
    <p:extLst>
      <p:ext uri="{BB962C8B-B14F-4D97-AF65-F5344CB8AC3E}">
        <p14:creationId xmlns:p14="http://schemas.microsoft.com/office/powerpoint/2010/main" val="1881434948"/>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serv\FILES\Управление экономического развития и инвестиций\Отдел развития предпринимательства и инвестиций\Новые фото города 2017\экономика задание\город\Руденко Елена-99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67" t="39893" b="40962"/>
          <a:stretch/>
        </p:blipFill>
        <p:spPr bwMode="auto">
          <a:xfrm>
            <a:off x="0" y="2043"/>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043"/>
            <a:ext cx="9144000" cy="1188000"/>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323528" y="344270"/>
            <a:ext cx="4824536" cy="584775"/>
          </a:xfrm>
          <a:prstGeom prst="rect">
            <a:avLst/>
          </a:prstGeom>
          <a:noFill/>
        </p:spPr>
        <p:txBody>
          <a:bodyPr wrap="square" rtlCol="0">
            <a:spAutoFit/>
          </a:bodyPr>
          <a:lstStyle/>
          <a:p>
            <a:pPr lvl="0"/>
            <a:r>
              <a:rPr lang="zh-CN" altLang="en-US" sz="3200" b="1" dirty="0" smtClean="0">
                <a:solidFill>
                  <a:prstClr val="white"/>
                </a:solidFill>
              </a:rPr>
              <a:t>经</a:t>
            </a:r>
            <a:r>
              <a:rPr lang="zh-CN" altLang="en-US" sz="3200" b="1" dirty="0">
                <a:solidFill>
                  <a:prstClr val="white"/>
                </a:solidFill>
              </a:rPr>
              <a:t>济力 </a:t>
            </a:r>
            <a:endParaRPr lang="ru-RU" sz="3200" b="1" dirty="0">
              <a:solidFill>
                <a:prstClr val="white"/>
              </a:solidFill>
            </a:endParaRPr>
          </a:p>
        </p:txBody>
      </p:sp>
      <p:sp>
        <p:nvSpPr>
          <p:cNvPr id="7" name="TextBox 6"/>
          <p:cNvSpPr txBox="1"/>
          <p:nvPr/>
        </p:nvSpPr>
        <p:spPr>
          <a:xfrm>
            <a:off x="323528" y="1370753"/>
            <a:ext cx="4032448" cy="323165"/>
          </a:xfrm>
          <a:prstGeom prst="rect">
            <a:avLst/>
          </a:prstGeom>
          <a:noFill/>
        </p:spPr>
        <p:txBody>
          <a:bodyPr wrap="square" rtlCol="0">
            <a:spAutoFit/>
          </a:bodyPr>
          <a:lstStyle/>
          <a:p>
            <a:pPr algn="ctr"/>
            <a:r>
              <a:rPr lang="en-US" altLang="zh-CN" sz="1500" b="1" dirty="0" smtClean="0">
                <a:solidFill>
                  <a:schemeClr val="accent6">
                    <a:lumMod val="75000"/>
                  </a:schemeClr>
                </a:solidFill>
              </a:rPr>
              <a:t>2022</a:t>
            </a:r>
            <a:r>
              <a:rPr lang="zh-CN" altLang="en-US" sz="1500" b="1" dirty="0" smtClean="0">
                <a:solidFill>
                  <a:schemeClr val="accent6">
                    <a:lumMod val="75000"/>
                  </a:schemeClr>
                </a:solidFill>
              </a:rPr>
              <a:t>年</a:t>
            </a:r>
            <a:r>
              <a:rPr lang="zh-CN" altLang="en-US" sz="1500" b="1" dirty="0">
                <a:solidFill>
                  <a:schemeClr val="accent6">
                    <a:lumMod val="75000"/>
                  </a:schemeClr>
                </a:solidFill>
              </a:rPr>
              <a:t>布市社会经济发展指数</a:t>
            </a:r>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6016" y="1196752"/>
            <a:ext cx="4176464" cy="523220"/>
          </a:xfrm>
          <a:prstGeom prst="rect">
            <a:avLst/>
          </a:prstGeom>
          <a:noFill/>
        </p:spPr>
        <p:txBody>
          <a:bodyPr wrap="square" rtlCol="0">
            <a:spAutoFit/>
          </a:bodyPr>
          <a:lstStyle/>
          <a:p>
            <a:pPr algn="ctr"/>
            <a:r>
              <a:rPr lang="zh-CN" altLang="en-US" sz="1400" b="1" dirty="0">
                <a:solidFill>
                  <a:schemeClr val="accent6">
                    <a:lumMod val="75000"/>
                  </a:schemeClr>
                </a:solidFill>
              </a:rPr>
              <a:t>按经济活动类型划分的固定资本投资比例</a:t>
            </a:r>
          </a:p>
          <a:p>
            <a:pPr algn="ctr"/>
            <a:r>
              <a:rPr lang="zh-CN" altLang="en-US" sz="1400" b="1" dirty="0">
                <a:solidFill>
                  <a:schemeClr val="accent6">
                    <a:lumMod val="75000"/>
                  </a:schemeClr>
                </a:solidFill>
              </a:rPr>
              <a:t>（不包括小企业的投资总额）</a:t>
            </a:r>
            <a:endParaRPr lang="ru-RU" sz="1400" b="1" dirty="0">
              <a:solidFill>
                <a:schemeClr val="accent6">
                  <a:lumMod val="75000"/>
                </a:schemeClr>
              </a:solidFill>
            </a:endParaRPr>
          </a:p>
        </p:txBody>
      </p:sp>
      <p:sp>
        <p:nvSpPr>
          <p:cNvPr id="3" name="Прямоугольник 2"/>
          <p:cNvSpPr/>
          <p:nvPr/>
        </p:nvSpPr>
        <p:spPr>
          <a:xfrm>
            <a:off x="35496" y="1762217"/>
            <a:ext cx="2304256" cy="630942"/>
          </a:xfrm>
          <a:prstGeom prst="rect">
            <a:avLst/>
          </a:prstGeom>
          <a:noFill/>
        </p:spPr>
        <p:txBody>
          <a:bodyPr wrap="square" rtlCol="0">
            <a:spAutoFit/>
          </a:bodyPr>
          <a:lstStyle/>
          <a:p>
            <a:pPr algn="ctr"/>
            <a:r>
              <a:rPr lang="zh-CN" altLang="en-US" sz="1100" b="1" dirty="0"/>
              <a:t>组织流转额，不包括小型企业主体（包括中型企业） </a:t>
            </a:r>
            <a:r>
              <a:rPr lang="en-US" altLang="zh-CN" sz="1100" b="1" dirty="0"/>
              <a:t>— </a:t>
            </a:r>
            <a:r>
              <a:rPr lang="en-US" altLang="zh-CN" sz="1300" b="1" dirty="0">
                <a:solidFill>
                  <a:schemeClr val="accent6">
                    <a:lumMod val="75000"/>
                  </a:schemeClr>
                </a:solidFill>
              </a:rPr>
              <a:t>232 028,9</a:t>
            </a:r>
            <a:r>
              <a:rPr lang="en-US" altLang="zh-CN" sz="1100" b="1" dirty="0">
                <a:solidFill>
                  <a:schemeClr val="accent6">
                    <a:lumMod val="75000"/>
                  </a:schemeClr>
                </a:solidFill>
              </a:rPr>
              <a:t> </a:t>
            </a:r>
            <a:r>
              <a:rPr lang="zh-CN" altLang="en-US" sz="1100" b="1" dirty="0"/>
              <a:t>百万卢布</a:t>
            </a:r>
            <a:r>
              <a:rPr lang="ru-RU" sz="1100" b="1" dirty="0" smtClean="0"/>
              <a:t> </a:t>
            </a:r>
            <a:endParaRPr lang="ru-RU" sz="1100" b="1" dirty="0"/>
          </a:p>
        </p:txBody>
      </p:sp>
      <p:sp>
        <p:nvSpPr>
          <p:cNvPr id="9" name="Прямоугольник 8"/>
          <p:cNvSpPr/>
          <p:nvPr/>
        </p:nvSpPr>
        <p:spPr>
          <a:xfrm>
            <a:off x="2339752" y="1719972"/>
            <a:ext cx="2140787" cy="600164"/>
          </a:xfrm>
          <a:prstGeom prst="rect">
            <a:avLst/>
          </a:prstGeom>
          <a:noFill/>
        </p:spPr>
        <p:txBody>
          <a:bodyPr wrap="square" rtlCol="0">
            <a:spAutoFit/>
          </a:bodyPr>
          <a:lstStyle/>
          <a:p>
            <a:pPr algn="ctr"/>
            <a:r>
              <a:rPr lang="zh-CN" altLang="en-US" sz="1000" b="1" dirty="0"/>
              <a:t>盈利企业和组织比重</a:t>
            </a:r>
            <a:r>
              <a:rPr lang="ru-RU" altLang="zh-CN" sz="1000" b="1" dirty="0"/>
              <a:t>                     </a:t>
            </a:r>
            <a:r>
              <a:rPr lang="zh-CN" altLang="en-US" sz="1000" b="1" dirty="0"/>
              <a:t>（不含小型企业主体）</a:t>
            </a:r>
            <a:r>
              <a:rPr lang="ru-RU" sz="1000" b="1" dirty="0"/>
              <a:t> —</a:t>
            </a:r>
            <a:r>
              <a:rPr lang="ru-RU" sz="1000" dirty="0"/>
              <a:t> </a:t>
            </a:r>
          </a:p>
          <a:p>
            <a:pPr algn="ctr"/>
            <a:r>
              <a:rPr lang="ru-RU" sz="1300" b="1" dirty="0" smtClean="0">
                <a:solidFill>
                  <a:schemeClr val="accent6">
                    <a:lumMod val="75000"/>
                  </a:schemeClr>
                </a:solidFill>
              </a:rPr>
              <a:t>6</a:t>
            </a:r>
            <a:r>
              <a:rPr lang="en-US" altLang="zh-CN" sz="1300" b="1" dirty="0" smtClean="0">
                <a:solidFill>
                  <a:schemeClr val="accent6">
                    <a:lumMod val="75000"/>
                  </a:schemeClr>
                </a:solidFill>
              </a:rPr>
              <a:t>9</a:t>
            </a:r>
            <a:r>
              <a:rPr lang="ru-RU" sz="1300" b="1" dirty="0" smtClean="0">
                <a:solidFill>
                  <a:schemeClr val="accent6">
                    <a:lumMod val="75000"/>
                  </a:schemeClr>
                </a:solidFill>
              </a:rPr>
              <a:t>,1</a:t>
            </a:r>
            <a:r>
              <a:rPr lang="ru-RU" sz="1300" b="1" dirty="0">
                <a:solidFill>
                  <a:schemeClr val="accent6">
                    <a:lumMod val="75000"/>
                  </a:schemeClr>
                </a:solidFill>
              </a:rPr>
              <a:t>%</a:t>
            </a:r>
            <a:endParaRPr lang="ru-RU" sz="1000" b="1" dirty="0"/>
          </a:p>
        </p:txBody>
      </p:sp>
      <p:sp>
        <p:nvSpPr>
          <p:cNvPr id="13" name="Прямоугольник 12"/>
          <p:cNvSpPr/>
          <p:nvPr/>
        </p:nvSpPr>
        <p:spPr>
          <a:xfrm>
            <a:off x="179512" y="2636912"/>
            <a:ext cx="2160240" cy="446276"/>
          </a:xfrm>
          <a:prstGeom prst="rect">
            <a:avLst/>
          </a:prstGeom>
          <a:noFill/>
        </p:spPr>
        <p:txBody>
          <a:bodyPr wrap="square" rtlCol="0">
            <a:spAutoFit/>
          </a:bodyPr>
          <a:lstStyle/>
          <a:p>
            <a:pPr algn="ctr"/>
            <a:r>
              <a:rPr lang="zh-CN" altLang="en-US" sz="1000" b="1" dirty="0"/>
              <a:t>投入使用住宅数量</a:t>
            </a:r>
            <a:endParaRPr lang="ru-RU" altLang="zh-CN" sz="1000" b="1" dirty="0"/>
          </a:p>
          <a:p>
            <a:pPr algn="ctr"/>
            <a:r>
              <a:rPr lang="ru-RU" sz="1000" dirty="0"/>
              <a:t>–    </a:t>
            </a:r>
            <a:r>
              <a:rPr lang="en-US" altLang="zh-CN" sz="1300" b="1" dirty="0" smtClean="0">
                <a:solidFill>
                  <a:schemeClr val="accent6">
                    <a:lumMod val="75000"/>
                  </a:schemeClr>
                </a:solidFill>
              </a:rPr>
              <a:t>13</a:t>
            </a:r>
            <a:r>
              <a:rPr lang="ru-RU" sz="1300" b="1" dirty="0" smtClean="0">
                <a:solidFill>
                  <a:schemeClr val="accent6">
                    <a:lumMod val="75000"/>
                  </a:schemeClr>
                </a:solidFill>
              </a:rPr>
              <a:t>.</a:t>
            </a:r>
            <a:r>
              <a:rPr lang="en-US" altLang="zh-CN" sz="1300" b="1" dirty="0" smtClean="0">
                <a:solidFill>
                  <a:schemeClr val="accent6">
                    <a:lumMod val="75000"/>
                  </a:schemeClr>
                </a:solidFill>
              </a:rPr>
              <a:t>68</a:t>
            </a:r>
            <a:r>
              <a:rPr lang="ru-RU" sz="1000" dirty="0" smtClean="0"/>
              <a:t> </a:t>
            </a:r>
            <a:r>
              <a:rPr lang="zh-CN" altLang="en-US" sz="1000" b="1" dirty="0"/>
              <a:t>万平方米</a:t>
            </a:r>
            <a:r>
              <a:rPr lang="ru-RU" sz="1000" b="1" dirty="0"/>
              <a:t>.</a:t>
            </a:r>
          </a:p>
        </p:txBody>
      </p:sp>
      <p:sp>
        <p:nvSpPr>
          <p:cNvPr id="14" name="Прямоугольник 13"/>
          <p:cNvSpPr/>
          <p:nvPr/>
        </p:nvSpPr>
        <p:spPr>
          <a:xfrm>
            <a:off x="179512" y="3212977"/>
            <a:ext cx="2160240" cy="461665"/>
          </a:xfrm>
          <a:prstGeom prst="rect">
            <a:avLst/>
          </a:prstGeom>
          <a:noFill/>
        </p:spPr>
        <p:txBody>
          <a:bodyPr wrap="square" rtlCol="0">
            <a:spAutoFit/>
          </a:bodyPr>
          <a:lstStyle/>
          <a:p>
            <a:pPr algn="ctr"/>
            <a:r>
              <a:rPr lang="zh-CN" altLang="en-US" sz="1000" b="1" dirty="0"/>
              <a:t>零售贸易额</a:t>
            </a:r>
            <a:endParaRPr lang="ru-RU" altLang="zh-CN" sz="1000" b="1" dirty="0"/>
          </a:p>
          <a:p>
            <a:pPr algn="ctr"/>
            <a:r>
              <a:rPr lang="ru-RU" sz="1400" b="1" dirty="0"/>
              <a:t>—  </a:t>
            </a:r>
            <a:r>
              <a:rPr lang="en-US" sz="1300" b="1" dirty="0" smtClean="0">
                <a:solidFill>
                  <a:schemeClr val="accent6">
                    <a:lumMod val="75000"/>
                  </a:schemeClr>
                </a:solidFill>
              </a:rPr>
              <a:t>54 496,9</a:t>
            </a:r>
            <a:r>
              <a:rPr lang="zh-CN" altLang="en-US" sz="1000" b="1" dirty="0" smtClean="0"/>
              <a:t>百</a:t>
            </a:r>
            <a:r>
              <a:rPr lang="zh-CN" altLang="en-US" sz="1000" b="1" dirty="0"/>
              <a:t>万卢布</a:t>
            </a:r>
            <a:endParaRPr lang="ru-RU" sz="1000" b="1" dirty="0"/>
          </a:p>
        </p:txBody>
      </p:sp>
      <p:sp>
        <p:nvSpPr>
          <p:cNvPr id="15" name="Прямоугольник 14"/>
          <p:cNvSpPr/>
          <p:nvPr/>
        </p:nvSpPr>
        <p:spPr>
          <a:xfrm>
            <a:off x="2267744" y="2564904"/>
            <a:ext cx="2160240" cy="446276"/>
          </a:xfrm>
          <a:prstGeom prst="rect">
            <a:avLst/>
          </a:prstGeom>
          <a:noFill/>
        </p:spPr>
        <p:txBody>
          <a:bodyPr wrap="square" rtlCol="0">
            <a:spAutoFit/>
          </a:bodyPr>
          <a:lstStyle/>
          <a:p>
            <a:pPr algn="ctr"/>
            <a:r>
              <a:rPr lang="zh-CN" altLang="en-US" sz="1000" b="1" dirty="0"/>
              <a:t>建筑业完成工程数量</a:t>
            </a:r>
            <a:r>
              <a:rPr lang="ru-RU" altLang="zh-CN" sz="1000" b="1" dirty="0"/>
              <a:t>                           </a:t>
            </a:r>
            <a:r>
              <a:rPr lang="ru-RU" sz="1000" b="1" dirty="0"/>
              <a:t>—   </a:t>
            </a:r>
            <a:r>
              <a:rPr lang="en-US" altLang="zh-CN" sz="1300" b="1" dirty="0" smtClean="0">
                <a:solidFill>
                  <a:schemeClr val="accent6">
                    <a:lumMod val="75000"/>
                  </a:schemeClr>
                </a:solidFill>
              </a:rPr>
              <a:t>16 416,6</a:t>
            </a:r>
            <a:r>
              <a:rPr kumimoji="0" lang="zh-CN" altLang="en-US" sz="1100" b="1"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a:t>百</a:t>
            </a: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万卢布</a:t>
            </a:r>
            <a:endParaRPr lang="ru-RU" sz="1000" b="1" dirty="0"/>
          </a:p>
        </p:txBody>
      </p:sp>
      <p:sp>
        <p:nvSpPr>
          <p:cNvPr id="16" name="Прямоугольник 15"/>
          <p:cNvSpPr/>
          <p:nvPr/>
        </p:nvSpPr>
        <p:spPr>
          <a:xfrm>
            <a:off x="2267744" y="3212977"/>
            <a:ext cx="2160240" cy="461665"/>
          </a:xfrm>
          <a:prstGeom prst="rect">
            <a:avLst/>
          </a:prstGeom>
          <a:noFill/>
        </p:spPr>
        <p:txBody>
          <a:bodyPr wrap="square" rtlCol="0">
            <a:spAutoFit/>
          </a:bodyPr>
          <a:lstStyle/>
          <a:p>
            <a:pPr algn="ctr"/>
            <a:r>
              <a:rPr lang="zh-CN" altLang="en-US" sz="1000" b="1" dirty="0"/>
              <a:t>居民收费劳务额</a:t>
            </a:r>
            <a:endParaRPr lang="ru-RU" altLang="zh-CN" sz="1000" b="1" dirty="0"/>
          </a:p>
          <a:p>
            <a:pPr algn="ctr"/>
            <a:r>
              <a:rPr lang="ru-RU" sz="1400" b="1" dirty="0"/>
              <a:t>—  </a:t>
            </a:r>
            <a:r>
              <a:rPr lang="en-US" sz="1300" b="1" dirty="0" smtClean="0">
                <a:solidFill>
                  <a:schemeClr val="accent6">
                    <a:lumMod val="75000"/>
                  </a:schemeClr>
                </a:solidFill>
              </a:rPr>
              <a:t>16 765,8</a:t>
            </a:r>
            <a:r>
              <a:rPr lang="ru-RU" sz="1000" dirty="0" smtClean="0"/>
              <a:t> </a:t>
            </a:r>
            <a:r>
              <a:rPr lang="zh-CN" altLang="en-US" sz="1000" b="1" dirty="0"/>
              <a:t>百万卢</a:t>
            </a:r>
            <a:r>
              <a:rPr lang="zh-CN" altLang="en-US" sz="1000" b="1" dirty="0" smtClean="0"/>
              <a:t>布</a:t>
            </a:r>
            <a:endParaRPr lang="ru-RU" sz="1000" b="1" dirty="0"/>
          </a:p>
        </p:txBody>
      </p:sp>
      <p:sp>
        <p:nvSpPr>
          <p:cNvPr id="18" name="Прямоугольник 17"/>
          <p:cNvSpPr/>
          <p:nvPr/>
        </p:nvSpPr>
        <p:spPr>
          <a:xfrm>
            <a:off x="193977" y="3749657"/>
            <a:ext cx="4232613" cy="292388"/>
          </a:xfrm>
          <a:prstGeom prst="rect">
            <a:avLst/>
          </a:prstGeom>
          <a:noFill/>
        </p:spPr>
        <p:txBody>
          <a:bodyPr wrap="square" rtlCol="0">
            <a:spAutoFit/>
          </a:bodyPr>
          <a:lstStyle/>
          <a:p>
            <a:pPr algn="ctr"/>
            <a:r>
              <a:rPr lang="zh-CN" altLang="en-US" sz="1000" b="1" dirty="0"/>
              <a:t>月平均工资（企业，不包括小型企业主体）</a:t>
            </a:r>
            <a:r>
              <a:rPr lang="ru-RU" sz="1000" dirty="0"/>
              <a:t>– </a:t>
            </a:r>
            <a:r>
              <a:rPr lang="ru-RU" sz="1300" b="1" dirty="0" smtClean="0">
                <a:solidFill>
                  <a:schemeClr val="accent6">
                    <a:lumMod val="75000"/>
                  </a:schemeClr>
                </a:solidFill>
              </a:rPr>
              <a:t>6</a:t>
            </a:r>
            <a:r>
              <a:rPr lang="en-US" altLang="zh-CN" sz="1300" b="1" dirty="0" smtClean="0">
                <a:solidFill>
                  <a:schemeClr val="accent6">
                    <a:lumMod val="75000"/>
                  </a:schemeClr>
                </a:solidFill>
              </a:rPr>
              <a:t>8607</a:t>
            </a:r>
            <a:r>
              <a:rPr lang="en-US" sz="1300" b="1" dirty="0" smtClean="0">
                <a:solidFill>
                  <a:schemeClr val="accent6">
                    <a:lumMod val="75000"/>
                  </a:schemeClr>
                </a:solidFill>
              </a:rPr>
              <a:t>,</a:t>
            </a:r>
            <a:r>
              <a:rPr lang="en-US" altLang="zh-CN" sz="1300" b="1" dirty="0" smtClean="0">
                <a:solidFill>
                  <a:schemeClr val="accent6">
                    <a:lumMod val="75000"/>
                  </a:schemeClr>
                </a:solidFill>
              </a:rPr>
              <a:t>9</a:t>
            </a:r>
            <a:r>
              <a:rPr lang="ru-RU" sz="1000" dirty="0" smtClean="0"/>
              <a:t> </a:t>
            </a:r>
            <a:r>
              <a:rPr lang="zh-CN" altLang="en-US" sz="1000" b="1" dirty="0"/>
              <a:t>卢布</a:t>
            </a:r>
            <a:endParaRPr lang="ru-RU" sz="1000" b="1" dirty="0"/>
          </a:p>
        </p:txBody>
      </p:sp>
      <p:sp>
        <p:nvSpPr>
          <p:cNvPr id="2" name="TextBox 1"/>
          <p:cNvSpPr txBox="1"/>
          <p:nvPr/>
        </p:nvSpPr>
        <p:spPr>
          <a:xfrm>
            <a:off x="323528" y="4191472"/>
            <a:ext cx="4032448" cy="461665"/>
          </a:xfrm>
          <a:prstGeom prst="rect">
            <a:avLst/>
          </a:prstGeom>
          <a:noFill/>
        </p:spPr>
        <p:txBody>
          <a:bodyPr wrap="square" rtlCol="0">
            <a:spAutoFit/>
          </a:bodyPr>
          <a:lstStyle/>
          <a:p>
            <a:pPr algn="ctr"/>
            <a:r>
              <a:rPr lang="zh-CN" altLang="en-US" sz="1200" b="1" dirty="0">
                <a:solidFill>
                  <a:srgbClr val="0070C0"/>
                </a:solidFill>
              </a:rPr>
              <a:t>主要资本投资额按拨款来源，</a:t>
            </a:r>
            <a:r>
              <a:rPr lang="en-US" altLang="zh-CN" sz="1200" b="1" dirty="0">
                <a:solidFill>
                  <a:srgbClr val="0070C0"/>
                </a:solidFill>
              </a:rPr>
              <a:t>%</a:t>
            </a:r>
            <a:br>
              <a:rPr lang="en-US" altLang="zh-CN" sz="1200" b="1" dirty="0">
                <a:solidFill>
                  <a:srgbClr val="0070C0"/>
                </a:solidFill>
              </a:rPr>
            </a:br>
            <a:r>
              <a:rPr lang="zh-CN" altLang="en-US" sz="1200" b="1" dirty="0">
                <a:solidFill>
                  <a:srgbClr val="0070C0"/>
                </a:solidFill>
              </a:rPr>
              <a:t>（不包括小型企业）</a:t>
            </a:r>
            <a:r>
              <a:rPr lang="en-US" altLang="zh-CN" sz="1200" b="1" dirty="0">
                <a:solidFill>
                  <a:srgbClr val="0070C0"/>
                </a:solidFill>
              </a:rPr>
              <a:t> </a:t>
            </a:r>
          </a:p>
        </p:txBody>
      </p:sp>
      <p:sp>
        <p:nvSpPr>
          <p:cNvPr id="8" name="TextBox 7"/>
          <p:cNvSpPr txBox="1"/>
          <p:nvPr/>
        </p:nvSpPr>
        <p:spPr>
          <a:xfrm>
            <a:off x="2402033" y="5010788"/>
            <a:ext cx="2016224" cy="1200329"/>
          </a:xfrm>
          <a:prstGeom prst="rect">
            <a:avLst/>
          </a:prstGeom>
          <a:noFill/>
        </p:spPr>
        <p:txBody>
          <a:bodyPr wrap="square" rtlCol="0">
            <a:spAutoFit/>
          </a:bodyPr>
          <a:lstStyle/>
          <a:p>
            <a:pPr algn="just"/>
            <a:r>
              <a:rPr lang="zh-CN" altLang="en-US" sz="1200" dirty="0"/>
              <a:t>在对主要资本投资结构中原有资金</a:t>
            </a:r>
            <a:r>
              <a:rPr lang="zh-CN" altLang="en-US" sz="1200" dirty="0" smtClean="0"/>
              <a:t>占</a:t>
            </a:r>
            <a:r>
              <a:rPr lang="en-US" altLang="zh-CN" sz="1200" b="1" dirty="0">
                <a:solidFill>
                  <a:schemeClr val="accent6">
                    <a:lumMod val="75000"/>
                  </a:schemeClr>
                </a:solidFill>
              </a:rPr>
              <a:t>6</a:t>
            </a:r>
            <a:r>
              <a:rPr lang="ru-RU" sz="1200" b="1" dirty="0" smtClean="0">
                <a:solidFill>
                  <a:schemeClr val="accent6">
                    <a:lumMod val="75000"/>
                  </a:schemeClr>
                </a:solidFill>
              </a:rPr>
              <a:t>1</a:t>
            </a:r>
            <a:r>
              <a:rPr lang="en-US" sz="1200" b="1" dirty="0" smtClean="0">
                <a:solidFill>
                  <a:schemeClr val="accent6">
                    <a:lumMod val="75000"/>
                  </a:schemeClr>
                </a:solidFill>
              </a:rPr>
              <a:t>,</a:t>
            </a:r>
            <a:r>
              <a:rPr lang="en-US" sz="1200" b="1" dirty="0">
                <a:solidFill>
                  <a:schemeClr val="accent6">
                    <a:lumMod val="75000"/>
                  </a:schemeClr>
                </a:solidFill>
              </a:rPr>
              <a:t>1</a:t>
            </a:r>
            <a:r>
              <a:rPr lang="ru-RU" sz="1200" b="1" dirty="0" smtClean="0">
                <a:solidFill>
                  <a:schemeClr val="accent6">
                    <a:lumMod val="75000"/>
                  </a:schemeClr>
                </a:solidFill>
              </a:rPr>
              <a:t>%</a:t>
            </a:r>
            <a:r>
              <a:rPr lang="ru-RU" sz="1200" dirty="0" smtClean="0"/>
              <a:t>, </a:t>
            </a:r>
            <a:r>
              <a:rPr lang="zh-CN" altLang="en-US" sz="1200" dirty="0"/>
              <a:t>预算资金占</a:t>
            </a:r>
            <a:r>
              <a:rPr lang="ru-RU" sz="1200" dirty="0"/>
              <a:t>– </a:t>
            </a:r>
            <a:r>
              <a:rPr lang="ru-RU" sz="1200" b="1" dirty="0" smtClean="0">
                <a:solidFill>
                  <a:schemeClr val="accent6">
                    <a:lumMod val="75000"/>
                  </a:schemeClr>
                </a:solidFill>
              </a:rPr>
              <a:t>3</a:t>
            </a:r>
            <a:r>
              <a:rPr lang="en-US" sz="1200" b="1" dirty="0" smtClean="0">
                <a:solidFill>
                  <a:schemeClr val="accent6">
                    <a:lumMod val="75000"/>
                  </a:schemeClr>
                </a:solidFill>
              </a:rPr>
              <a:t>2,</a:t>
            </a:r>
            <a:r>
              <a:rPr lang="en-US" sz="1200" b="1" dirty="0">
                <a:solidFill>
                  <a:schemeClr val="accent6">
                    <a:lumMod val="75000"/>
                  </a:schemeClr>
                </a:solidFill>
              </a:rPr>
              <a:t>7</a:t>
            </a:r>
            <a:r>
              <a:rPr lang="ru-RU" sz="1200" b="1" dirty="0" smtClean="0">
                <a:solidFill>
                  <a:schemeClr val="accent6">
                    <a:lumMod val="75000"/>
                  </a:schemeClr>
                </a:solidFill>
              </a:rPr>
              <a:t>%</a:t>
            </a:r>
            <a:r>
              <a:rPr lang="ru-RU" sz="1200" dirty="0" smtClean="0"/>
              <a:t>, </a:t>
            </a:r>
            <a:r>
              <a:rPr lang="zh-CN" altLang="en-US" sz="1200" dirty="0"/>
              <a:t>银行贷款</a:t>
            </a:r>
            <a:r>
              <a:rPr lang="ru-RU" altLang="zh-CN" sz="1200" dirty="0"/>
              <a:t> </a:t>
            </a:r>
            <a:r>
              <a:rPr lang="ru-RU" sz="1200" dirty="0"/>
              <a:t>– </a:t>
            </a:r>
            <a:r>
              <a:rPr lang="en-US" sz="1200" b="1" dirty="0">
                <a:solidFill>
                  <a:schemeClr val="accent6">
                    <a:lumMod val="75000"/>
                  </a:schemeClr>
                </a:solidFill>
              </a:rPr>
              <a:t>0</a:t>
            </a:r>
            <a:r>
              <a:rPr lang="ru-RU" sz="1200" b="1" dirty="0" smtClean="0">
                <a:solidFill>
                  <a:schemeClr val="accent6">
                    <a:lumMod val="75000"/>
                  </a:schemeClr>
                </a:solidFill>
              </a:rPr>
              <a:t>,</a:t>
            </a:r>
            <a:r>
              <a:rPr lang="en-US" sz="1200" b="1" dirty="0">
                <a:solidFill>
                  <a:schemeClr val="accent6">
                    <a:lumMod val="75000"/>
                  </a:schemeClr>
                </a:solidFill>
              </a:rPr>
              <a:t>9</a:t>
            </a:r>
            <a:r>
              <a:rPr lang="ru-RU" sz="1200" b="1" dirty="0" smtClean="0">
                <a:solidFill>
                  <a:schemeClr val="accent6">
                    <a:lumMod val="75000"/>
                  </a:schemeClr>
                </a:solidFill>
              </a:rPr>
              <a:t>%</a:t>
            </a:r>
            <a:r>
              <a:rPr lang="ru-RU" sz="1200" dirty="0" smtClean="0"/>
              <a:t>, </a:t>
            </a:r>
            <a:r>
              <a:rPr lang="zh-CN" altLang="en-US" sz="1200" dirty="0"/>
              <a:t>非预算基金资金</a:t>
            </a:r>
            <a:r>
              <a:rPr lang="ru-RU" sz="1200" dirty="0"/>
              <a:t>– </a:t>
            </a:r>
            <a:r>
              <a:rPr lang="ru-RU" sz="1200" b="1" dirty="0">
                <a:solidFill>
                  <a:schemeClr val="accent6">
                    <a:lumMod val="75000"/>
                  </a:schemeClr>
                </a:solidFill>
              </a:rPr>
              <a:t>0,3%</a:t>
            </a:r>
            <a:r>
              <a:rPr lang="ru-RU" sz="1200" dirty="0"/>
              <a:t>, </a:t>
            </a:r>
            <a:r>
              <a:rPr lang="zh-CN" altLang="en-US" sz="1200" dirty="0"/>
              <a:t>其它组织贷款资金</a:t>
            </a:r>
            <a:r>
              <a:rPr lang="ru-RU" sz="1200" dirty="0"/>
              <a:t> – </a:t>
            </a:r>
            <a:r>
              <a:rPr lang="en-US" sz="1200" b="1" dirty="0">
                <a:solidFill>
                  <a:schemeClr val="accent6">
                    <a:lumMod val="75000"/>
                  </a:schemeClr>
                </a:solidFill>
              </a:rPr>
              <a:t>3</a:t>
            </a:r>
            <a:r>
              <a:rPr lang="ru-RU" sz="1200" b="1" dirty="0" smtClean="0">
                <a:solidFill>
                  <a:schemeClr val="accent6">
                    <a:lumMod val="75000"/>
                  </a:schemeClr>
                </a:solidFill>
              </a:rPr>
              <a:t>,5</a:t>
            </a:r>
            <a:r>
              <a:rPr lang="ru-RU" sz="1200" b="1" dirty="0">
                <a:solidFill>
                  <a:schemeClr val="accent6">
                    <a:lumMod val="75000"/>
                  </a:schemeClr>
                </a:solidFill>
              </a:rPr>
              <a:t>%</a:t>
            </a:r>
            <a:r>
              <a:rPr lang="ru-RU" sz="1200" dirty="0"/>
              <a:t>, </a:t>
            </a:r>
            <a:r>
              <a:rPr lang="zh-CN" altLang="en-US" sz="1200" dirty="0"/>
              <a:t>其它</a:t>
            </a:r>
            <a:r>
              <a:rPr lang="ru-RU" sz="1200" dirty="0"/>
              <a:t> – </a:t>
            </a:r>
            <a:r>
              <a:rPr lang="ru-RU" sz="1200" b="1" dirty="0" smtClean="0">
                <a:solidFill>
                  <a:schemeClr val="accent6">
                    <a:lumMod val="75000"/>
                  </a:schemeClr>
                </a:solidFill>
              </a:rPr>
              <a:t>1</a:t>
            </a:r>
            <a:r>
              <a:rPr lang="en-US" sz="1200" b="1" dirty="0" smtClean="0">
                <a:solidFill>
                  <a:schemeClr val="accent6">
                    <a:lumMod val="75000"/>
                  </a:schemeClr>
                </a:solidFill>
              </a:rPr>
              <a:t>,</a:t>
            </a:r>
            <a:r>
              <a:rPr lang="en-US" sz="1200" b="1" dirty="0">
                <a:solidFill>
                  <a:schemeClr val="accent6">
                    <a:lumMod val="75000"/>
                  </a:schemeClr>
                </a:solidFill>
              </a:rPr>
              <a:t>5</a:t>
            </a:r>
            <a:r>
              <a:rPr lang="ru-RU" sz="1200" b="1" dirty="0" smtClean="0">
                <a:solidFill>
                  <a:schemeClr val="accent6">
                    <a:lumMod val="75000"/>
                  </a:schemeClr>
                </a:solidFill>
              </a:rPr>
              <a:t>%</a:t>
            </a:r>
            <a:r>
              <a:rPr lang="ru-RU" sz="1200" dirty="0" smtClean="0"/>
              <a:t>. </a:t>
            </a:r>
            <a:endParaRPr lang="ru-RU" sz="1200" dirty="0"/>
          </a:p>
        </p:txBody>
      </p:sp>
      <p:sp>
        <p:nvSpPr>
          <p:cNvPr id="29" name="Прямоугольник 28"/>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18</a:t>
            </a:r>
          </a:p>
        </p:txBody>
      </p:sp>
      <p:graphicFrame>
        <p:nvGraphicFramePr>
          <p:cNvPr id="37" name="Диаграмма 36"/>
          <p:cNvGraphicFramePr/>
          <p:nvPr>
            <p:extLst>
              <p:ext uri="{D42A27DB-BD31-4B8C-83A1-F6EECF244321}">
                <p14:modId xmlns:p14="http://schemas.microsoft.com/office/powerpoint/2010/main" val="146421427"/>
              </p:ext>
            </p:extLst>
          </p:nvPr>
        </p:nvGraphicFramePr>
        <p:xfrm>
          <a:off x="-396552" y="4483687"/>
          <a:ext cx="3480048" cy="23200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Диаграмма 21"/>
          <p:cNvGraphicFramePr/>
          <p:nvPr>
            <p:extLst>
              <p:ext uri="{D42A27DB-BD31-4B8C-83A1-F6EECF244321}">
                <p14:modId xmlns:p14="http://schemas.microsoft.com/office/powerpoint/2010/main" val="202621264"/>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0033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Диаграмма 29"/>
          <p:cNvGraphicFramePr/>
          <p:nvPr>
            <p:extLst>
              <p:ext uri="{D42A27DB-BD31-4B8C-83A1-F6EECF244321}">
                <p14:modId xmlns:p14="http://schemas.microsoft.com/office/powerpoint/2010/main" val="3467327176"/>
              </p:ext>
            </p:extLst>
          </p:nvPr>
        </p:nvGraphicFramePr>
        <p:xfrm>
          <a:off x="-404225" y="1772816"/>
          <a:ext cx="6280042" cy="26143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1950466799"/>
              </p:ext>
            </p:extLst>
          </p:nvPr>
        </p:nvGraphicFramePr>
        <p:xfrm>
          <a:off x="418992" y="4249117"/>
          <a:ext cx="5857744"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Диаграмма 25"/>
          <p:cNvGraphicFramePr/>
          <p:nvPr>
            <p:extLst>
              <p:ext uri="{D42A27DB-BD31-4B8C-83A1-F6EECF244321}">
                <p14:modId xmlns:p14="http://schemas.microsoft.com/office/powerpoint/2010/main" val="4092577927"/>
              </p:ext>
            </p:extLst>
          </p:nvPr>
        </p:nvGraphicFramePr>
        <p:xfrm>
          <a:off x="5577967" y="1821607"/>
          <a:ext cx="3388665" cy="259228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9553" y="1249596"/>
            <a:ext cx="8096569" cy="307777"/>
          </a:xfrm>
          <a:prstGeom prst="rect">
            <a:avLst/>
          </a:prstGeom>
          <a:noFill/>
        </p:spPr>
        <p:txBody>
          <a:bodyPr wrap="square" rtlCol="0">
            <a:spAutoFit/>
          </a:bodyPr>
          <a:lstStyle>
            <a:defPPr>
              <a:defRPr lang="ru-RU"/>
            </a:defPPr>
            <a:lvl1pPr algn="ctr">
              <a:defRPr sz="1400" b="1">
                <a:solidFill>
                  <a:schemeClr val="accent6">
                    <a:lumMod val="75000"/>
                  </a:schemeClr>
                </a:solidFill>
              </a:defRPr>
            </a:lvl1pPr>
          </a:lstStyle>
          <a:p>
            <a:r>
              <a:rPr lang="zh-CN" altLang="en-US" dirty="0"/>
              <a:t>出货产品份额和员工人数通过</a:t>
            </a:r>
            <a:r>
              <a:rPr lang="en-US" altLang="zh-CN" dirty="0" smtClean="0"/>
              <a:t>2022</a:t>
            </a:r>
            <a:r>
              <a:rPr lang="zh-CN" altLang="en-US" dirty="0" smtClean="0"/>
              <a:t>年</a:t>
            </a:r>
            <a:r>
              <a:rPr lang="zh-CN" altLang="en-US" dirty="0"/>
              <a:t>的经济活动</a:t>
            </a:r>
            <a:r>
              <a:rPr lang="en-US" altLang="zh-CN" dirty="0"/>
              <a:t>, %</a:t>
            </a:r>
          </a:p>
        </p:txBody>
      </p:sp>
      <p:sp>
        <p:nvSpPr>
          <p:cNvPr id="9" name="TextBox 8"/>
          <p:cNvSpPr txBox="1"/>
          <p:nvPr/>
        </p:nvSpPr>
        <p:spPr>
          <a:xfrm>
            <a:off x="107504" y="1772816"/>
            <a:ext cx="3240360" cy="276999"/>
          </a:xfrm>
          <a:prstGeom prst="rect">
            <a:avLst/>
          </a:prstGeom>
          <a:noFill/>
        </p:spPr>
        <p:txBody>
          <a:bodyPr wrap="square" rtlCol="0">
            <a:spAutoFit/>
          </a:bodyPr>
          <a:lstStyle/>
          <a:p>
            <a:pPr algn="ctr"/>
            <a:r>
              <a:rPr lang="zh-CN" altLang="en-US" sz="1200" b="1" dirty="0">
                <a:solidFill>
                  <a:schemeClr val="tx2">
                    <a:lumMod val="60000"/>
                    <a:lumOff val="40000"/>
                  </a:schemeClr>
                </a:solidFill>
              </a:rPr>
              <a:t>按出货量计算的产</a:t>
            </a:r>
            <a:r>
              <a:rPr lang="zh-CN" altLang="en-US" sz="1200" b="1" dirty="0" smtClean="0">
                <a:solidFill>
                  <a:schemeClr val="tx2">
                    <a:lumMod val="60000"/>
                    <a:lumOff val="40000"/>
                  </a:schemeClr>
                </a:solidFill>
              </a:rPr>
              <a:t>品</a:t>
            </a:r>
            <a:endParaRPr lang="ru-RU" sz="1200" b="1" dirty="0">
              <a:solidFill>
                <a:schemeClr val="tx2">
                  <a:lumMod val="60000"/>
                  <a:lumOff val="40000"/>
                </a:schemeClr>
              </a:solidFill>
            </a:endParaRPr>
          </a:p>
        </p:txBody>
      </p:sp>
      <p:sp>
        <p:nvSpPr>
          <p:cNvPr id="11" name="TextBox 10"/>
          <p:cNvSpPr txBox="1"/>
          <p:nvPr/>
        </p:nvSpPr>
        <p:spPr>
          <a:xfrm>
            <a:off x="5652120" y="1772817"/>
            <a:ext cx="3240360" cy="276999"/>
          </a:xfrm>
          <a:prstGeom prst="rect">
            <a:avLst/>
          </a:prstGeom>
          <a:noFill/>
        </p:spPr>
        <p:txBody>
          <a:bodyPr wrap="square" rtlCol="0">
            <a:spAutoFit/>
          </a:bodyPr>
          <a:lstStyle/>
          <a:p>
            <a:pPr algn="ctr"/>
            <a:r>
              <a:rPr lang="zh-CN" altLang="en-US" sz="1200" b="1" dirty="0">
                <a:solidFill>
                  <a:srgbClr val="0066CC"/>
                </a:solidFill>
              </a:rPr>
              <a:t>按员工人数计</a:t>
            </a:r>
            <a:r>
              <a:rPr lang="zh-CN" altLang="en-US" sz="1200" b="1" dirty="0" smtClean="0">
                <a:solidFill>
                  <a:srgbClr val="0066CC"/>
                </a:solidFill>
              </a:rPr>
              <a:t>算</a:t>
            </a:r>
            <a:endParaRPr lang="zh-CN" altLang="en-US" sz="1200" b="1" dirty="0">
              <a:solidFill>
                <a:srgbClr val="0066CC"/>
              </a:solidFill>
            </a:endParaRPr>
          </a:p>
        </p:txBody>
      </p:sp>
      <p:sp>
        <p:nvSpPr>
          <p:cNvPr id="12" name="TextBox 11"/>
          <p:cNvSpPr txBox="1"/>
          <p:nvPr/>
        </p:nvSpPr>
        <p:spPr>
          <a:xfrm>
            <a:off x="1226083" y="2852937"/>
            <a:ext cx="864095" cy="461665"/>
          </a:xfrm>
          <a:prstGeom prst="rect">
            <a:avLst/>
          </a:prstGeom>
          <a:noFill/>
        </p:spPr>
        <p:txBody>
          <a:bodyPr wrap="square" rtlCol="0">
            <a:spAutoFit/>
          </a:bodyPr>
          <a:lstStyle/>
          <a:p>
            <a:pPr algn="ctr"/>
            <a:r>
              <a:rPr lang="ru-RU" sz="1300" b="1" dirty="0" smtClean="0">
                <a:solidFill>
                  <a:schemeClr val="accent6">
                    <a:lumMod val="75000"/>
                  </a:schemeClr>
                </a:solidFill>
              </a:rPr>
              <a:t>104 695</a:t>
            </a:r>
            <a:r>
              <a:rPr lang="ru-RU" sz="1000" dirty="0" smtClean="0"/>
              <a:t> </a:t>
            </a:r>
            <a:r>
              <a:rPr lang="zh-CN" altLang="en-US" sz="1100" b="1" dirty="0"/>
              <a:t>百万卢</a:t>
            </a:r>
            <a:r>
              <a:rPr lang="zh-CN" altLang="en-US" sz="1100" b="1" dirty="0" smtClean="0"/>
              <a:t>布</a:t>
            </a:r>
            <a:endParaRPr lang="ru-RU" sz="1100" b="1" dirty="0"/>
          </a:p>
        </p:txBody>
      </p:sp>
      <p:sp>
        <p:nvSpPr>
          <p:cNvPr id="14" name="TextBox 13"/>
          <p:cNvSpPr txBox="1"/>
          <p:nvPr/>
        </p:nvSpPr>
        <p:spPr>
          <a:xfrm>
            <a:off x="6876257" y="2829853"/>
            <a:ext cx="792089" cy="507831"/>
          </a:xfrm>
          <a:prstGeom prst="rect">
            <a:avLst/>
          </a:prstGeom>
          <a:noFill/>
        </p:spPr>
        <p:txBody>
          <a:bodyPr wrap="square" rtlCol="0">
            <a:spAutoFit/>
          </a:bodyPr>
          <a:lstStyle/>
          <a:p>
            <a:pPr algn="ctr"/>
            <a:r>
              <a:rPr lang="ru-RU" sz="1300" b="1" dirty="0">
                <a:solidFill>
                  <a:schemeClr val="accent6">
                    <a:lumMod val="75000"/>
                  </a:schemeClr>
                </a:solidFill>
              </a:rPr>
              <a:t>6</a:t>
            </a:r>
            <a:r>
              <a:rPr lang="en-US" sz="1300" b="1" dirty="0">
                <a:solidFill>
                  <a:schemeClr val="accent6">
                    <a:lumMod val="75000"/>
                  </a:schemeClr>
                </a:solidFill>
              </a:rPr>
              <a:t>.</a:t>
            </a:r>
            <a:r>
              <a:rPr lang="ru-RU" sz="1300" b="1" dirty="0">
                <a:solidFill>
                  <a:schemeClr val="accent6">
                    <a:lumMod val="75000"/>
                  </a:schemeClr>
                </a:solidFill>
              </a:rPr>
              <a:t>27</a:t>
            </a:r>
            <a:endParaRPr lang="en-US" sz="1300" b="1" dirty="0">
              <a:solidFill>
                <a:schemeClr val="accent6">
                  <a:lumMod val="75000"/>
                </a:schemeClr>
              </a:solidFill>
            </a:endParaRPr>
          </a:p>
          <a:p>
            <a:pPr algn="ctr"/>
            <a:r>
              <a:rPr lang="zh-CN" altLang="en-US" sz="1300" b="1" dirty="0"/>
              <a:t>万人</a:t>
            </a:r>
            <a:endParaRPr lang="ru-RU" sz="1100" b="1" dirty="0"/>
          </a:p>
        </p:txBody>
      </p:sp>
      <p:sp>
        <p:nvSpPr>
          <p:cNvPr id="18" name="TextBox 17"/>
          <p:cNvSpPr txBox="1"/>
          <p:nvPr/>
        </p:nvSpPr>
        <p:spPr>
          <a:xfrm>
            <a:off x="1835696" y="3944090"/>
            <a:ext cx="5184576" cy="276999"/>
          </a:xfrm>
          <a:prstGeom prst="rect">
            <a:avLst/>
          </a:prstGeom>
          <a:noFill/>
        </p:spPr>
        <p:txBody>
          <a:bodyPr wrap="square" rtlCol="0">
            <a:spAutoFit/>
          </a:bodyPr>
          <a:lstStyle/>
          <a:p>
            <a:pPr algn="ctr"/>
            <a:r>
              <a:rPr lang="zh-CN" altLang="en-US" sz="1200" b="1" dirty="0">
                <a:solidFill>
                  <a:srgbClr val="0066CC"/>
                </a:solidFill>
              </a:rPr>
              <a:t>制造业生产结构</a:t>
            </a:r>
          </a:p>
        </p:txBody>
      </p:sp>
      <p:sp>
        <p:nvSpPr>
          <p:cNvPr id="2" name="TextBox 1"/>
          <p:cNvSpPr txBox="1"/>
          <p:nvPr/>
        </p:nvSpPr>
        <p:spPr>
          <a:xfrm>
            <a:off x="5506565" y="4937261"/>
            <a:ext cx="3129557" cy="830997"/>
          </a:xfrm>
          <a:prstGeom prst="rect">
            <a:avLst/>
          </a:prstGeom>
          <a:noFill/>
        </p:spPr>
        <p:txBody>
          <a:bodyPr wrap="square" rtlCol="0">
            <a:spAutoFit/>
          </a:bodyPr>
          <a:lstStyle/>
          <a:p>
            <a:pPr algn="just"/>
            <a:r>
              <a:rPr lang="zh-CN" altLang="en-US" sz="1200" dirty="0"/>
              <a:t>布拉戈维申斯克生产多种商品（禽肉类，香肠类，半成品肉类，油类，奶制品，糖果点心，通心粉制品），印刷品，电气设备，建筑材料，家具</a:t>
            </a:r>
            <a:endParaRPr lang="ru-RU" sz="1200" dirty="0"/>
          </a:p>
        </p:txBody>
      </p:sp>
      <p:sp>
        <p:nvSpPr>
          <p:cNvPr id="19" name="TextBox 18"/>
          <p:cNvSpPr txBox="1"/>
          <p:nvPr/>
        </p:nvSpPr>
        <p:spPr>
          <a:xfrm>
            <a:off x="3763988" y="5386437"/>
            <a:ext cx="792089" cy="461665"/>
          </a:xfrm>
          <a:prstGeom prst="rect">
            <a:avLst/>
          </a:prstGeom>
          <a:noFill/>
        </p:spPr>
        <p:txBody>
          <a:bodyPr wrap="square" rtlCol="0">
            <a:spAutoFit/>
          </a:bodyPr>
          <a:lstStyle/>
          <a:p>
            <a:pPr algn="ctr"/>
            <a:r>
              <a:rPr lang="ru-RU" sz="1300" b="1" dirty="0" smtClean="0">
                <a:solidFill>
                  <a:schemeClr val="accent6">
                    <a:lumMod val="75000"/>
                  </a:schemeClr>
                </a:solidFill>
              </a:rPr>
              <a:t>26 694</a:t>
            </a:r>
            <a:r>
              <a:rPr lang="ru-RU" sz="1000" dirty="0" smtClean="0"/>
              <a:t> </a:t>
            </a:r>
            <a:r>
              <a:rPr lang="zh-CN" altLang="en-US" sz="1100" b="1" dirty="0"/>
              <a:t>百万卢</a:t>
            </a:r>
            <a:r>
              <a:rPr lang="zh-CN" altLang="en-US" sz="1100" b="1" dirty="0" smtClean="0"/>
              <a:t>布</a:t>
            </a:r>
            <a:endParaRPr lang="ru-RU" sz="1100" b="1" dirty="0"/>
          </a:p>
        </p:txBody>
      </p:sp>
      <p:pic>
        <p:nvPicPr>
          <p:cNvPr id="21" name="Picture 2" descr="\\fileserv\FILES\Управление экономического развития и инвестиций\Отдел развития предпринимательства и инвестиций\Новые фото города 2017\экономика задание\город\Руденко Елена-99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67" t="39893" b="40962"/>
          <a:stretch/>
        </p:blipFill>
        <p:spPr bwMode="auto">
          <a:xfrm>
            <a:off x="0" y="2043"/>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0" y="2043"/>
            <a:ext cx="9144000" cy="1188000"/>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TextBox 22"/>
          <p:cNvSpPr txBox="1"/>
          <p:nvPr/>
        </p:nvSpPr>
        <p:spPr>
          <a:xfrm>
            <a:off x="323528" y="344270"/>
            <a:ext cx="4824536" cy="523220"/>
          </a:xfrm>
          <a:prstGeom prst="rect">
            <a:avLst/>
          </a:prstGeom>
          <a:noFill/>
        </p:spPr>
        <p:txBody>
          <a:bodyPr wrap="square" rtlCol="0">
            <a:spAutoFit/>
          </a:bodyPr>
          <a:lstStyle/>
          <a:p>
            <a:r>
              <a:rPr lang="zh-CN" altLang="en-US" sz="2800" b="1" dirty="0">
                <a:solidFill>
                  <a:schemeClr val="bg1"/>
                </a:solidFill>
              </a:rPr>
              <a:t>经济力</a:t>
            </a:r>
            <a:endParaRPr lang="ru-RU" sz="2600" b="1" dirty="0">
              <a:solidFill>
                <a:srgbClr val="FF0000"/>
              </a:solidFill>
            </a:endParaRP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itchFamily="18" charset="0"/>
              </a:rPr>
              <a:t>1</a:t>
            </a:r>
            <a:r>
              <a:rPr lang="en-US" sz="2600" b="1" dirty="0" smtClean="0">
                <a:solidFill>
                  <a:schemeClr val="bg1"/>
                </a:solidFill>
                <a:cs typeface="Times New Roman" pitchFamily="18" charset="0"/>
              </a:rPr>
              <a:t>9</a:t>
            </a:r>
            <a:endParaRPr lang="ru-RU" sz="2600" b="1" dirty="0">
              <a:solidFill>
                <a:schemeClr val="bg1"/>
              </a:solidFill>
              <a:cs typeface="Times New Roman" pitchFamily="18" charset="0"/>
            </a:endParaRPr>
          </a:p>
        </p:txBody>
      </p:sp>
    </p:spTree>
    <p:extLst>
      <p:ext uri="{BB962C8B-B14F-4D97-AF65-F5344CB8AC3E}">
        <p14:creationId xmlns:p14="http://schemas.microsoft.com/office/powerpoint/2010/main" val="1341082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7179.jpg"/>
          <p:cNvPicPr>
            <a:picLocks noChangeAspect="1" noChangeArrowheads="1"/>
          </p:cNvPicPr>
          <p:nvPr/>
        </p:nvPicPr>
        <p:blipFill rotWithShape="1">
          <a:blip r:embed="rId2">
            <a:extLst>
              <a:ext uri="{28A0092B-C50C-407E-A947-70E740481C1C}">
                <a14:useLocalDpi xmlns:a14="http://schemas.microsoft.com/office/drawing/2010/main" val="0"/>
              </a:ext>
            </a:extLst>
          </a:blip>
          <a:srcRect l="4425" r="7066"/>
          <a:stretch/>
        </p:blipFill>
        <p:spPr bwMode="auto">
          <a:xfrm>
            <a:off x="3531" y="0"/>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xmlns="" id="{08FE232E-B9A6-4D86-9F84-1A0BB6306F1A}"/>
              </a:ext>
            </a:extLst>
          </p:cNvPr>
          <p:cNvSpPr/>
          <p:nvPr/>
        </p:nvSpPr>
        <p:spPr>
          <a:xfrm>
            <a:off x="0" y="5924549"/>
            <a:ext cx="9144000" cy="960835"/>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xmlns="" id="{05F22500-26D0-4BF7-97B2-E29474497BFD}"/>
              </a:ext>
            </a:extLst>
          </p:cNvPr>
          <p:cNvSpPr/>
          <p:nvPr/>
        </p:nvSpPr>
        <p:spPr>
          <a:xfrm>
            <a:off x="1907704" y="6220300"/>
            <a:ext cx="5328591" cy="369332"/>
          </a:xfrm>
          <a:prstGeom prst="rect">
            <a:avLst/>
          </a:prstGeom>
        </p:spPr>
        <p:txBody>
          <a:bodyPr wrap="square">
            <a:spAutoFit/>
          </a:bodyPr>
          <a:lstStyle/>
          <a:p>
            <a:pPr algn="ctr"/>
            <a:r>
              <a:rPr lang="zh-CN" altLang="en-US" b="1" dirty="0">
                <a:solidFill>
                  <a:schemeClr val="bg1"/>
                </a:solidFill>
              </a:rPr>
              <a:t>该文件包含 </a:t>
            </a:r>
            <a:r>
              <a:rPr lang="en-US" altLang="zh-CN" b="1" dirty="0" smtClean="0">
                <a:solidFill>
                  <a:schemeClr val="bg1"/>
                </a:solidFill>
              </a:rPr>
              <a:t>202</a:t>
            </a:r>
            <a:r>
              <a:rPr lang="ru-RU" altLang="zh-CN" b="1" dirty="0" smtClean="0">
                <a:solidFill>
                  <a:schemeClr val="bg1"/>
                </a:solidFill>
              </a:rPr>
              <a:t>2</a:t>
            </a:r>
            <a:r>
              <a:rPr lang="en-US" altLang="zh-CN" b="1" dirty="0" smtClean="0">
                <a:solidFill>
                  <a:schemeClr val="bg1"/>
                </a:solidFill>
              </a:rPr>
              <a:t> </a:t>
            </a:r>
            <a:r>
              <a:rPr lang="zh-CN" altLang="en-US" b="1" dirty="0">
                <a:solidFill>
                  <a:schemeClr val="bg1"/>
                </a:solidFill>
              </a:rPr>
              <a:t>年的信息</a:t>
            </a:r>
            <a:endParaRPr lang="ru-RU" b="1" dirty="0">
              <a:solidFill>
                <a:schemeClr val="bg1"/>
              </a:solidFill>
            </a:endParaRPr>
          </a:p>
        </p:txBody>
      </p:sp>
    </p:spTree>
    <p:extLst>
      <p:ext uri="{BB962C8B-B14F-4D97-AF65-F5344CB8AC3E}">
        <p14:creationId xmlns:p14="http://schemas.microsoft.com/office/powerpoint/2010/main" val="4287552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2\files\Управление экономического развития и инвестиций\Отдел развития предпринимательства и инвестиций\Инвестиционный паспорт\Раханский_А_IMG_2066_0109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0" t="7000" r="53" b="77160"/>
          <a:stretch/>
        </p:blipFill>
        <p:spPr bwMode="auto">
          <a:xfrm>
            <a:off x="0" y="0"/>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8001"/>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323528" y="344270"/>
            <a:ext cx="4824536" cy="584775"/>
          </a:xfrm>
          <a:prstGeom prst="rect">
            <a:avLst/>
          </a:prstGeom>
          <a:noFill/>
        </p:spPr>
        <p:txBody>
          <a:bodyPr wrap="square" rtlCol="0">
            <a:spAutoFit/>
          </a:bodyPr>
          <a:lstStyle/>
          <a:p>
            <a:r>
              <a:rPr lang="zh-CN" altLang="en-US" sz="3200" b="1" dirty="0" smtClean="0">
                <a:solidFill>
                  <a:schemeClr val="bg1"/>
                </a:solidFill>
              </a:rPr>
              <a:t>经</a:t>
            </a:r>
            <a:r>
              <a:rPr lang="zh-CN" altLang="en-US" sz="3200" b="1" dirty="0">
                <a:solidFill>
                  <a:schemeClr val="bg1"/>
                </a:solidFill>
              </a:rPr>
              <a:t>济力</a:t>
            </a:r>
            <a:r>
              <a:rPr lang="zh-CN" altLang="en-US" sz="2800" b="1" dirty="0">
                <a:solidFill>
                  <a:schemeClr val="bg1"/>
                </a:solidFill>
              </a:rPr>
              <a:t> </a:t>
            </a:r>
            <a:endParaRPr lang="ru-RU" sz="2800" b="1" dirty="0">
              <a:solidFill>
                <a:schemeClr val="bg1"/>
              </a:solidFill>
            </a:endParaRPr>
          </a:p>
        </p:txBody>
      </p:sp>
      <p:sp>
        <p:nvSpPr>
          <p:cNvPr id="30" name="TextBox 29"/>
          <p:cNvSpPr txBox="1"/>
          <p:nvPr/>
        </p:nvSpPr>
        <p:spPr>
          <a:xfrm>
            <a:off x="323528" y="1268761"/>
            <a:ext cx="4032448" cy="369332"/>
          </a:xfrm>
          <a:prstGeom prst="rect">
            <a:avLst/>
          </a:prstGeom>
          <a:noFill/>
        </p:spPr>
        <p:txBody>
          <a:bodyPr wrap="square" rtlCol="0">
            <a:spAutoFit/>
          </a:bodyPr>
          <a:lstStyle/>
          <a:p>
            <a:pPr algn="ctr"/>
            <a:r>
              <a:rPr lang="zh-CN" altLang="en-US" b="1" dirty="0">
                <a:solidFill>
                  <a:schemeClr val="accent6">
                    <a:lumMod val="75000"/>
                  </a:schemeClr>
                </a:solidFill>
              </a:rPr>
              <a:t>中小企业</a:t>
            </a:r>
            <a:endParaRPr lang="ru-RU" b="1" dirty="0">
              <a:solidFill>
                <a:schemeClr val="accent6">
                  <a:lumMod val="75000"/>
                </a:schemeClr>
              </a:solidFill>
            </a:endParaRPr>
          </a:p>
        </p:txBody>
      </p:sp>
      <p:cxnSp>
        <p:nvCxnSpPr>
          <p:cNvPr id="31" name="Прямая соединительная линия 30"/>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1520" y="1556793"/>
            <a:ext cx="4104456" cy="830997"/>
          </a:xfrm>
          <a:prstGeom prst="rect">
            <a:avLst/>
          </a:prstGeom>
          <a:noFill/>
        </p:spPr>
        <p:txBody>
          <a:bodyPr wrap="square" rtlCol="0">
            <a:spAutoFit/>
          </a:bodyPr>
          <a:lstStyle/>
          <a:p>
            <a:r>
              <a:rPr lang="ru-RU" sz="1200" dirty="0" smtClean="0"/>
              <a:t>202</a:t>
            </a:r>
            <a:r>
              <a:rPr lang="en-US" altLang="zh-CN" sz="1200" dirty="0" smtClean="0"/>
              <a:t>2</a:t>
            </a:r>
            <a:r>
              <a:rPr lang="zh-CN" altLang="en-US" sz="1200" dirty="0" smtClean="0"/>
              <a:t>年</a:t>
            </a:r>
            <a:r>
              <a:rPr lang="zh-CN" altLang="en-US" sz="1200" dirty="0"/>
              <a:t>中小企业数量</a:t>
            </a:r>
            <a:r>
              <a:rPr lang="zh-CN" altLang="en-US" sz="1200" dirty="0" smtClean="0"/>
              <a:t>为</a:t>
            </a:r>
            <a:r>
              <a:rPr lang="en-US" altLang="zh-CN" sz="1200" b="1" dirty="0" smtClean="0"/>
              <a:t>6545</a:t>
            </a:r>
            <a:r>
              <a:rPr lang="zh-CN" altLang="en-US" sz="1200" dirty="0" smtClean="0"/>
              <a:t>单位</a:t>
            </a:r>
            <a:r>
              <a:rPr lang="zh-CN" altLang="en-US" sz="1200" dirty="0"/>
              <a:t>（</a:t>
            </a:r>
            <a:r>
              <a:rPr lang="zh-CN" altLang="en-US" sz="1200" dirty="0" smtClean="0"/>
              <a:t>含</a:t>
            </a:r>
            <a:r>
              <a:rPr lang="zh-CN" altLang="en-US" sz="1200" dirty="0"/>
              <a:t>微型企</a:t>
            </a:r>
            <a:r>
              <a:rPr lang="zh-CN" altLang="en-US" sz="1200" dirty="0" smtClean="0"/>
              <a:t>业，不含</a:t>
            </a:r>
            <a:r>
              <a:rPr lang="zh-CN" altLang="en-US" sz="1200" dirty="0"/>
              <a:t>个体户</a:t>
            </a:r>
            <a:r>
              <a:rPr lang="zh-CN" altLang="en-US" sz="1200" dirty="0" smtClean="0"/>
              <a:t> ）。</a:t>
            </a:r>
            <a:endParaRPr lang="en-US" altLang="zh-CN" sz="1200" dirty="0" smtClean="0"/>
          </a:p>
          <a:p>
            <a:r>
              <a:rPr lang="zh-CN" altLang="en-US" sz="1200" dirty="0"/>
              <a:t>截至</a:t>
            </a:r>
            <a:r>
              <a:rPr lang="en-US" altLang="zh-CN" sz="1200" dirty="0" smtClean="0"/>
              <a:t>2023</a:t>
            </a:r>
            <a:r>
              <a:rPr lang="zh-CN" altLang="en-US" sz="1200" dirty="0" smtClean="0"/>
              <a:t>年</a:t>
            </a:r>
            <a:r>
              <a:rPr lang="en-US" altLang="zh-CN" sz="1200" dirty="0"/>
              <a:t>1</a:t>
            </a:r>
            <a:r>
              <a:rPr lang="zh-CN" altLang="en-US" sz="1200" dirty="0"/>
              <a:t>月</a:t>
            </a:r>
            <a:r>
              <a:rPr lang="en-US" altLang="zh-CN" sz="1200" dirty="0"/>
              <a:t>1</a:t>
            </a:r>
            <a:r>
              <a:rPr lang="zh-CN" altLang="en-US" sz="1200" dirty="0"/>
              <a:t>日，经营个人企业家的数量达到单</a:t>
            </a:r>
            <a:r>
              <a:rPr lang="en-US" altLang="zh-CN" sz="1200" b="1" dirty="0" smtClean="0"/>
              <a:t>7529</a:t>
            </a:r>
            <a:r>
              <a:rPr lang="en-US" altLang="zh-CN" sz="1200" dirty="0" smtClean="0"/>
              <a:t> </a:t>
            </a:r>
            <a:r>
              <a:rPr lang="zh-CN" altLang="en-US" sz="1200" dirty="0"/>
              <a:t>位</a:t>
            </a:r>
            <a:r>
              <a:rPr lang="en-US" altLang="zh-CN" sz="1200" dirty="0"/>
              <a:t>. </a:t>
            </a:r>
          </a:p>
          <a:p>
            <a:r>
              <a:rPr lang="zh-CN" altLang="en-US" sz="1200" dirty="0" smtClean="0"/>
              <a:t>在</a:t>
            </a:r>
            <a:r>
              <a:rPr lang="zh-CN" altLang="en-US" sz="1200" dirty="0"/>
              <a:t>中小企业总数中占有主要份额</a:t>
            </a:r>
            <a:r>
              <a:rPr lang="ru-RU" sz="1200" dirty="0"/>
              <a:t>:</a:t>
            </a:r>
          </a:p>
        </p:txBody>
      </p:sp>
      <p:sp>
        <p:nvSpPr>
          <p:cNvPr id="34" name="TextBox 33"/>
          <p:cNvSpPr txBox="1"/>
          <p:nvPr/>
        </p:nvSpPr>
        <p:spPr>
          <a:xfrm>
            <a:off x="323528" y="2504321"/>
            <a:ext cx="1008112" cy="493981"/>
          </a:xfrm>
          <a:prstGeom prst="rect">
            <a:avLst/>
          </a:prstGeom>
          <a:noFill/>
        </p:spPr>
        <p:txBody>
          <a:bodyPr wrap="square" rtlCol="0">
            <a:spAutoFit/>
          </a:bodyPr>
          <a:lstStyle/>
          <a:p>
            <a:pPr algn="ctr">
              <a:lnSpc>
                <a:spcPct val="90000"/>
              </a:lnSpc>
            </a:pPr>
            <a:r>
              <a:rPr lang="zh-CN" altLang="en-US" sz="1100" dirty="0"/>
              <a:t>微型企业</a:t>
            </a:r>
            <a:r>
              <a:rPr lang="ru-RU" sz="1500" b="1" dirty="0" smtClean="0">
                <a:solidFill>
                  <a:schemeClr val="accent6">
                    <a:lumMod val="75000"/>
                  </a:schemeClr>
                </a:solidFill>
              </a:rPr>
              <a:t>9</a:t>
            </a:r>
            <a:r>
              <a:rPr lang="en-US" sz="1500" b="1" dirty="0" smtClean="0">
                <a:solidFill>
                  <a:schemeClr val="accent6">
                    <a:lumMod val="75000"/>
                  </a:schemeClr>
                </a:solidFill>
              </a:rPr>
              <a:t>5</a:t>
            </a:r>
            <a:r>
              <a:rPr lang="ru-RU" sz="1500" b="1" dirty="0" smtClean="0">
                <a:solidFill>
                  <a:schemeClr val="accent6">
                    <a:lumMod val="75000"/>
                  </a:schemeClr>
                </a:solidFill>
              </a:rPr>
              <a:t>%</a:t>
            </a:r>
            <a:r>
              <a:rPr lang="ru-RU" i="1" dirty="0" smtClean="0">
                <a:solidFill>
                  <a:srgbClr val="FF0000"/>
                </a:solidFill>
              </a:rPr>
              <a:t> </a:t>
            </a:r>
            <a:endParaRPr lang="ru-RU" i="1" dirty="0">
              <a:solidFill>
                <a:srgbClr val="FF0000"/>
              </a:solidFill>
            </a:endParaRPr>
          </a:p>
        </p:txBody>
      </p:sp>
      <p:sp>
        <p:nvSpPr>
          <p:cNvPr id="35" name="TextBox 34"/>
          <p:cNvSpPr txBox="1"/>
          <p:nvPr/>
        </p:nvSpPr>
        <p:spPr>
          <a:xfrm>
            <a:off x="1727684" y="2504321"/>
            <a:ext cx="1008112" cy="452432"/>
          </a:xfrm>
          <a:prstGeom prst="rect">
            <a:avLst/>
          </a:prstGeom>
          <a:noFill/>
        </p:spPr>
        <p:txBody>
          <a:bodyPr wrap="square" rtlCol="0">
            <a:spAutoFit/>
          </a:bodyPr>
          <a:lstStyle/>
          <a:p>
            <a:pPr algn="ctr">
              <a:lnSpc>
                <a:spcPct val="90000"/>
              </a:lnSpc>
            </a:pPr>
            <a:r>
              <a:rPr lang="zh-CN" altLang="en-US" sz="1100" dirty="0"/>
              <a:t>小企业</a:t>
            </a:r>
            <a:endParaRPr lang="ru-RU" altLang="zh-CN" sz="1100" dirty="0"/>
          </a:p>
          <a:p>
            <a:pPr algn="ctr">
              <a:lnSpc>
                <a:spcPct val="90000"/>
              </a:lnSpc>
            </a:pPr>
            <a:r>
              <a:rPr lang="en-US" sz="1500" b="1" dirty="0">
                <a:solidFill>
                  <a:schemeClr val="accent6">
                    <a:lumMod val="75000"/>
                  </a:schemeClr>
                </a:solidFill>
              </a:rPr>
              <a:t>4</a:t>
            </a:r>
            <a:r>
              <a:rPr lang="ru-RU" sz="1500" b="1" dirty="0" smtClean="0">
                <a:solidFill>
                  <a:schemeClr val="accent6">
                    <a:lumMod val="75000"/>
                  </a:schemeClr>
                </a:solidFill>
              </a:rPr>
              <a:t>,</a:t>
            </a:r>
            <a:r>
              <a:rPr lang="en-US" sz="1500" b="1" dirty="0" smtClean="0">
                <a:solidFill>
                  <a:schemeClr val="accent6">
                    <a:lumMod val="75000"/>
                  </a:schemeClr>
                </a:solidFill>
              </a:rPr>
              <a:t>8</a:t>
            </a:r>
            <a:r>
              <a:rPr lang="ru-RU" sz="1500" b="1" dirty="0" smtClean="0">
                <a:solidFill>
                  <a:schemeClr val="accent6">
                    <a:lumMod val="75000"/>
                  </a:schemeClr>
                </a:solidFill>
              </a:rPr>
              <a:t>% </a:t>
            </a:r>
            <a:endParaRPr lang="ru-RU" sz="1500" b="1" dirty="0">
              <a:solidFill>
                <a:schemeClr val="accent6">
                  <a:lumMod val="75000"/>
                </a:schemeClr>
              </a:solidFill>
            </a:endParaRPr>
          </a:p>
        </p:txBody>
      </p:sp>
      <p:sp>
        <p:nvSpPr>
          <p:cNvPr id="36" name="TextBox 35"/>
          <p:cNvSpPr txBox="1"/>
          <p:nvPr/>
        </p:nvSpPr>
        <p:spPr>
          <a:xfrm>
            <a:off x="2953489" y="2504321"/>
            <a:ext cx="1008112" cy="452432"/>
          </a:xfrm>
          <a:prstGeom prst="rect">
            <a:avLst/>
          </a:prstGeom>
          <a:noFill/>
        </p:spPr>
        <p:txBody>
          <a:bodyPr wrap="square" rtlCol="0">
            <a:spAutoFit/>
          </a:bodyPr>
          <a:lstStyle/>
          <a:p>
            <a:pPr algn="ctr">
              <a:lnSpc>
                <a:spcPct val="90000"/>
              </a:lnSpc>
            </a:pPr>
            <a:r>
              <a:rPr lang="zh-CN" altLang="en-US" sz="1100" dirty="0"/>
              <a:t>中型企业</a:t>
            </a:r>
            <a:r>
              <a:rPr lang="ru-RU" sz="1500" b="1" dirty="0" smtClean="0">
                <a:solidFill>
                  <a:schemeClr val="accent6">
                    <a:lumMod val="75000"/>
                  </a:schemeClr>
                </a:solidFill>
              </a:rPr>
              <a:t>0,</a:t>
            </a:r>
            <a:r>
              <a:rPr lang="en-US" sz="1500" b="1" dirty="0" smtClean="0">
                <a:solidFill>
                  <a:schemeClr val="accent6">
                    <a:lumMod val="75000"/>
                  </a:schemeClr>
                </a:solidFill>
              </a:rPr>
              <a:t>2</a:t>
            </a:r>
            <a:r>
              <a:rPr lang="ru-RU" sz="1500" b="1" dirty="0" smtClean="0">
                <a:solidFill>
                  <a:schemeClr val="accent6">
                    <a:lumMod val="75000"/>
                  </a:schemeClr>
                </a:solidFill>
              </a:rPr>
              <a:t>% </a:t>
            </a:r>
            <a:endParaRPr lang="ru-RU" sz="1500" b="1" dirty="0">
              <a:solidFill>
                <a:schemeClr val="accent6">
                  <a:lumMod val="75000"/>
                </a:schemeClr>
              </a:solidFill>
            </a:endParaRPr>
          </a:p>
        </p:txBody>
      </p:sp>
      <p:sp>
        <p:nvSpPr>
          <p:cNvPr id="37" name="Прямоугольник 36"/>
          <p:cNvSpPr/>
          <p:nvPr/>
        </p:nvSpPr>
        <p:spPr>
          <a:xfrm>
            <a:off x="251520" y="2751312"/>
            <a:ext cx="4104456" cy="261610"/>
          </a:xfrm>
          <a:prstGeom prst="rect">
            <a:avLst/>
          </a:prstGeom>
        </p:spPr>
        <p:txBody>
          <a:bodyPr wrap="square">
            <a:spAutoFit/>
          </a:bodyPr>
          <a:lstStyle/>
          <a:p>
            <a:pPr algn="ctr"/>
            <a:endParaRPr lang="ru-RU" sz="1100" dirty="0"/>
          </a:p>
        </p:txBody>
      </p:sp>
      <p:sp>
        <p:nvSpPr>
          <p:cNvPr id="38" name="TextBox 37"/>
          <p:cNvSpPr txBox="1"/>
          <p:nvPr/>
        </p:nvSpPr>
        <p:spPr>
          <a:xfrm>
            <a:off x="251520" y="3140968"/>
            <a:ext cx="4104456" cy="461665"/>
          </a:xfrm>
          <a:prstGeom prst="rect">
            <a:avLst/>
          </a:prstGeom>
          <a:noFill/>
        </p:spPr>
        <p:txBody>
          <a:bodyPr wrap="square" rtlCol="0">
            <a:spAutoFit/>
          </a:bodyPr>
          <a:lstStyle/>
          <a:p>
            <a:pPr algn="just"/>
            <a:r>
              <a:rPr lang="zh-CN" altLang="en-US" sz="1200" dirty="0"/>
              <a:t>布拉戈维申斯克市所有企业和组织的平均雇员人数占中小企业的比例得</a:t>
            </a:r>
            <a:r>
              <a:rPr lang="zh-CN" altLang="en-US" sz="1200" dirty="0" smtClean="0"/>
              <a:t>到</a:t>
            </a:r>
            <a:r>
              <a:rPr lang="en-US" altLang="zh-CN" sz="1200" b="1" dirty="0" smtClean="0">
                <a:solidFill>
                  <a:srgbClr val="0070C0"/>
                </a:solidFill>
              </a:rPr>
              <a:t>70</a:t>
            </a:r>
            <a:r>
              <a:rPr lang="ru-RU" sz="1200" b="1" dirty="0" smtClean="0">
                <a:solidFill>
                  <a:srgbClr val="0070C0"/>
                </a:solidFill>
              </a:rPr>
              <a:t>,</a:t>
            </a:r>
            <a:r>
              <a:rPr lang="en-US" altLang="zh-CN" sz="1200" b="1" dirty="0" smtClean="0">
                <a:solidFill>
                  <a:srgbClr val="0070C0"/>
                </a:solidFill>
              </a:rPr>
              <a:t>1</a:t>
            </a:r>
            <a:r>
              <a:rPr lang="ru-RU" sz="1200" b="1" dirty="0" smtClean="0">
                <a:solidFill>
                  <a:srgbClr val="0070C0"/>
                </a:solidFill>
              </a:rPr>
              <a:t>%.</a:t>
            </a:r>
            <a:endParaRPr lang="ru-RU" sz="1200" b="1" dirty="0">
              <a:solidFill>
                <a:srgbClr val="0070C0"/>
              </a:solidFill>
            </a:endParaRPr>
          </a:p>
        </p:txBody>
      </p:sp>
      <p:sp>
        <p:nvSpPr>
          <p:cNvPr id="39" name="TextBox 38"/>
          <p:cNvSpPr txBox="1"/>
          <p:nvPr/>
        </p:nvSpPr>
        <p:spPr>
          <a:xfrm>
            <a:off x="179512" y="3801814"/>
            <a:ext cx="2478091" cy="618631"/>
          </a:xfrm>
          <a:prstGeom prst="rect">
            <a:avLst/>
          </a:prstGeom>
          <a:noFill/>
        </p:spPr>
        <p:txBody>
          <a:bodyPr wrap="square" rtlCol="0">
            <a:spAutoFit/>
          </a:bodyPr>
          <a:lstStyle/>
          <a:p>
            <a:pPr algn="ctr">
              <a:lnSpc>
                <a:spcPct val="90000"/>
              </a:lnSpc>
            </a:pPr>
            <a:r>
              <a:rPr lang="zh-CN" altLang="en-US" sz="1100" dirty="0"/>
              <a:t>从商品销售收入（工程，服务）</a:t>
            </a:r>
            <a:endParaRPr lang="ru-RU" sz="1100" b="1" dirty="0"/>
          </a:p>
          <a:p>
            <a:pPr algn="ctr">
              <a:lnSpc>
                <a:spcPct val="90000"/>
              </a:lnSpc>
            </a:pPr>
            <a:r>
              <a:rPr lang="ru-RU" sz="1500" b="1" dirty="0">
                <a:solidFill>
                  <a:schemeClr val="accent6">
                    <a:lumMod val="75000"/>
                  </a:schemeClr>
                </a:solidFill>
              </a:rPr>
              <a:t>180 526,9</a:t>
            </a:r>
          </a:p>
          <a:p>
            <a:pPr algn="ctr">
              <a:lnSpc>
                <a:spcPct val="90000"/>
              </a:lnSpc>
            </a:pPr>
            <a:r>
              <a:rPr lang="zh-CN" altLang="en-US" sz="1200" b="1" dirty="0">
                <a:solidFill>
                  <a:schemeClr val="accent6">
                    <a:lumMod val="75000"/>
                  </a:schemeClr>
                </a:solidFill>
              </a:rPr>
              <a:t>百万卢布</a:t>
            </a:r>
            <a:r>
              <a:rPr lang="ru-RU" sz="1200" dirty="0"/>
              <a:t> </a:t>
            </a:r>
          </a:p>
        </p:txBody>
      </p:sp>
      <p:sp>
        <p:nvSpPr>
          <p:cNvPr id="40" name="TextBox 39"/>
          <p:cNvSpPr txBox="1"/>
          <p:nvPr/>
        </p:nvSpPr>
        <p:spPr>
          <a:xfrm>
            <a:off x="2627784" y="3818482"/>
            <a:ext cx="1656184" cy="618631"/>
          </a:xfrm>
          <a:prstGeom prst="rect">
            <a:avLst/>
          </a:prstGeom>
          <a:noFill/>
        </p:spPr>
        <p:txBody>
          <a:bodyPr wrap="square" rtlCol="0">
            <a:spAutoFit/>
          </a:bodyPr>
          <a:lstStyle/>
          <a:p>
            <a:pPr algn="ctr">
              <a:lnSpc>
                <a:spcPct val="90000"/>
              </a:lnSpc>
            </a:pPr>
            <a:r>
              <a:rPr lang="zh-CN" altLang="en-US" sz="1100" dirty="0"/>
              <a:t>税收</a:t>
            </a:r>
            <a:endParaRPr lang="ru-RU" sz="1100" b="1" dirty="0"/>
          </a:p>
          <a:p>
            <a:pPr algn="ctr">
              <a:lnSpc>
                <a:spcPct val="90000"/>
              </a:lnSpc>
            </a:pPr>
            <a:r>
              <a:rPr lang="ru-RU" sz="1500" b="1" dirty="0" smtClean="0">
                <a:solidFill>
                  <a:schemeClr val="accent6">
                    <a:lumMod val="75000"/>
                  </a:schemeClr>
                </a:solidFill>
              </a:rPr>
              <a:t>1</a:t>
            </a:r>
            <a:r>
              <a:rPr lang="en-US" altLang="zh-CN" sz="1500" b="1" dirty="0" smtClean="0">
                <a:solidFill>
                  <a:schemeClr val="accent6">
                    <a:lumMod val="75000"/>
                  </a:schemeClr>
                </a:solidFill>
              </a:rPr>
              <a:t>9</a:t>
            </a:r>
            <a:r>
              <a:rPr lang="ru-RU" sz="1500" b="1" dirty="0" smtClean="0">
                <a:solidFill>
                  <a:schemeClr val="accent6">
                    <a:lumMod val="75000"/>
                  </a:schemeClr>
                </a:solidFill>
              </a:rPr>
              <a:t> </a:t>
            </a:r>
            <a:r>
              <a:rPr lang="en-US" altLang="zh-CN" sz="1500" b="1" dirty="0" smtClean="0">
                <a:solidFill>
                  <a:schemeClr val="accent6">
                    <a:lumMod val="75000"/>
                  </a:schemeClr>
                </a:solidFill>
              </a:rPr>
              <a:t>416</a:t>
            </a:r>
            <a:r>
              <a:rPr lang="en-US" altLang="zh-CN" sz="1500" b="1" dirty="0">
                <a:solidFill>
                  <a:schemeClr val="accent6">
                    <a:lumMod val="75000"/>
                  </a:schemeClr>
                </a:solidFill>
              </a:rPr>
              <a:t>,</a:t>
            </a:r>
            <a:r>
              <a:rPr lang="en-US" altLang="zh-CN" sz="1500" b="1" dirty="0" smtClean="0">
                <a:solidFill>
                  <a:schemeClr val="accent6">
                    <a:lumMod val="75000"/>
                  </a:schemeClr>
                </a:solidFill>
              </a:rPr>
              <a:t>2</a:t>
            </a:r>
            <a:r>
              <a:rPr lang="ru-RU" sz="1500" b="1" dirty="0" smtClean="0">
                <a:solidFill>
                  <a:schemeClr val="accent6">
                    <a:lumMod val="75000"/>
                  </a:schemeClr>
                </a:solidFill>
              </a:rPr>
              <a:t> </a:t>
            </a:r>
            <a:endParaRPr lang="ru-RU" sz="1500" b="1" dirty="0">
              <a:solidFill>
                <a:schemeClr val="accent6">
                  <a:lumMod val="75000"/>
                </a:schemeClr>
              </a:solidFill>
            </a:endParaRPr>
          </a:p>
          <a:p>
            <a:pPr algn="ctr">
              <a:lnSpc>
                <a:spcPct val="90000"/>
              </a:lnSpc>
            </a:pPr>
            <a:r>
              <a:rPr lang="zh-CN" altLang="en-US" sz="1200" b="1" dirty="0">
                <a:solidFill>
                  <a:schemeClr val="accent6">
                    <a:lumMod val="75000"/>
                  </a:schemeClr>
                </a:solidFill>
              </a:rPr>
              <a:t>百万卢布</a:t>
            </a:r>
            <a:r>
              <a:rPr lang="ru-RU" sz="1200" dirty="0"/>
              <a:t> </a:t>
            </a:r>
          </a:p>
        </p:txBody>
      </p:sp>
      <p:sp>
        <p:nvSpPr>
          <p:cNvPr id="3" name="TextBox 2"/>
          <p:cNvSpPr txBox="1"/>
          <p:nvPr/>
        </p:nvSpPr>
        <p:spPr>
          <a:xfrm>
            <a:off x="539552" y="4509121"/>
            <a:ext cx="3528392" cy="276999"/>
          </a:xfrm>
          <a:prstGeom prst="rect">
            <a:avLst/>
          </a:prstGeom>
          <a:noFill/>
        </p:spPr>
        <p:txBody>
          <a:bodyPr wrap="square" rtlCol="0">
            <a:spAutoFit/>
          </a:bodyPr>
          <a:lstStyle/>
          <a:p>
            <a:pPr algn="ctr">
              <a:spcBef>
                <a:spcPct val="20000"/>
              </a:spcBef>
            </a:pPr>
            <a:r>
              <a:rPr lang="zh-CN" altLang="en-US" sz="1200" b="1" dirty="0">
                <a:solidFill>
                  <a:schemeClr val="tx2">
                    <a:lumMod val="60000"/>
                    <a:lumOff val="40000"/>
                  </a:schemeClr>
                </a:solidFill>
              </a:rPr>
              <a:t>支持中小企业的方向</a:t>
            </a:r>
            <a:endParaRPr lang="ru-RU" sz="1200" b="1" dirty="0">
              <a:solidFill>
                <a:schemeClr val="tx2">
                  <a:lumMod val="60000"/>
                  <a:lumOff val="40000"/>
                </a:schemeClr>
              </a:solidFill>
            </a:endParaRPr>
          </a:p>
        </p:txBody>
      </p:sp>
      <p:sp>
        <p:nvSpPr>
          <p:cNvPr id="32" name="TextBox 31"/>
          <p:cNvSpPr txBox="1"/>
          <p:nvPr/>
        </p:nvSpPr>
        <p:spPr>
          <a:xfrm>
            <a:off x="4716016" y="1268760"/>
            <a:ext cx="4032448" cy="523220"/>
          </a:xfrm>
          <a:prstGeom prst="rect">
            <a:avLst/>
          </a:prstGeom>
          <a:noFill/>
        </p:spPr>
        <p:txBody>
          <a:bodyPr wrap="square" rtlCol="0">
            <a:spAutoFit/>
          </a:bodyPr>
          <a:lstStyle/>
          <a:p>
            <a:pPr algn="ctr"/>
            <a:r>
              <a:rPr lang="ru-RU" sz="1400" b="1" dirty="0">
                <a:solidFill>
                  <a:schemeClr val="accent6">
                    <a:lumMod val="75000"/>
                  </a:schemeClr>
                </a:solidFill>
              </a:rPr>
              <a:t>Структура малых предприятий по видам экономической деятельности</a:t>
            </a:r>
          </a:p>
        </p:txBody>
      </p:sp>
      <p:sp>
        <p:nvSpPr>
          <p:cNvPr id="22" name="TextBox 21"/>
          <p:cNvSpPr txBox="1"/>
          <p:nvPr/>
        </p:nvSpPr>
        <p:spPr>
          <a:xfrm>
            <a:off x="251520" y="4725145"/>
            <a:ext cx="4104456" cy="1123384"/>
          </a:xfrm>
          <a:prstGeom prst="rect">
            <a:avLst/>
          </a:prstGeom>
          <a:noFill/>
        </p:spPr>
        <p:txBody>
          <a:bodyPr wrap="square" rtlCol="0">
            <a:spAutoFit/>
          </a:bodyPr>
          <a:lstStyle/>
          <a:p>
            <a:pPr lvl="0"/>
            <a:r>
              <a:rPr lang="zh-CN" altLang="en-US" sz="1100" dirty="0"/>
              <a:t>布市的中小企业在</a:t>
            </a:r>
            <a:r>
              <a:rPr lang="zh-CN" altLang="en-US" sz="1100" b="1" dirty="0">
                <a:solidFill>
                  <a:srgbClr val="0070C0"/>
                </a:solidFill>
              </a:rPr>
              <a:t>“发展中小企业” </a:t>
            </a:r>
            <a:r>
              <a:rPr lang="zh-CN" altLang="en-US" sz="1100" dirty="0"/>
              <a:t>规划框架内收到需要的支持</a:t>
            </a:r>
            <a:r>
              <a:rPr lang="zh-CN" altLang="en-US" sz="1100" dirty="0" smtClean="0"/>
              <a:t>。</a:t>
            </a:r>
            <a:r>
              <a:rPr lang="zh-CN" altLang="en-US" sz="1100" b="1" dirty="0">
                <a:solidFill>
                  <a:srgbClr val="0070C0"/>
                </a:solidFill>
              </a:rPr>
              <a:t>“发展中小企业” </a:t>
            </a:r>
            <a:r>
              <a:rPr lang="zh-CN" altLang="en-US" sz="1100" dirty="0"/>
              <a:t>规划是</a:t>
            </a:r>
            <a:r>
              <a:rPr lang="zh-CN" altLang="en-US" sz="1100" b="1" dirty="0">
                <a:solidFill>
                  <a:srgbClr val="0070C0"/>
                </a:solidFill>
              </a:rPr>
              <a:t>“布拉戈维申斯克的中小企业和旅游业发展</a:t>
            </a:r>
            <a:r>
              <a:rPr lang="en-US" altLang="zh-CN" sz="1100" b="1" dirty="0">
                <a:solidFill>
                  <a:srgbClr val="0070C0"/>
                </a:solidFill>
              </a:rPr>
              <a:t>”</a:t>
            </a:r>
            <a:r>
              <a:rPr lang="zh-CN" altLang="en-US" sz="1100" b="1" dirty="0">
                <a:solidFill>
                  <a:srgbClr val="0070C0"/>
                </a:solidFill>
              </a:rPr>
              <a:t> </a:t>
            </a:r>
            <a:r>
              <a:rPr lang="zh-CN" altLang="en-US" sz="1100" dirty="0"/>
              <a:t>市属计划的部分。</a:t>
            </a:r>
            <a:r>
              <a:rPr lang="en-US" altLang="zh-CN" sz="1100" dirty="0"/>
              <a:t>2014</a:t>
            </a:r>
            <a:r>
              <a:rPr lang="ru-RU" altLang="zh-CN" sz="1100" dirty="0"/>
              <a:t>.</a:t>
            </a:r>
            <a:r>
              <a:rPr lang="en-US" altLang="zh-CN" sz="1100" dirty="0"/>
              <a:t>10</a:t>
            </a:r>
            <a:r>
              <a:rPr lang="ru-RU" altLang="zh-CN" sz="1100" dirty="0"/>
              <a:t>.</a:t>
            </a:r>
            <a:r>
              <a:rPr lang="en-US" altLang="zh-CN" sz="1100" dirty="0"/>
              <a:t>03</a:t>
            </a:r>
            <a:r>
              <a:rPr lang="zh-CN" altLang="en-US" sz="1100" dirty="0"/>
              <a:t>这都是被布市政府核定的。</a:t>
            </a:r>
            <a:endParaRPr lang="en-US" altLang="zh-CN" sz="1100" dirty="0"/>
          </a:p>
          <a:p>
            <a:pPr lvl="0"/>
            <a:r>
              <a:rPr lang="zh-CN" altLang="en-US" sz="1100" dirty="0"/>
              <a:t>支持中小企业的方向包括财政的、财产的、信息的、咨询的、组织的支持。</a:t>
            </a:r>
            <a:endParaRPr lang="ru-RU" sz="1100" dirty="0"/>
          </a:p>
        </p:txBody>
      </p:sp>
      <p:sp>
        <p:nvSpPr>
          <p:cNvPr id="21" name="Прямоугольник 20"/>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20</a:t>
            </a:r>
          </a:p>
        </p:txBody>
      </p:sp>
      <p:sp>
        <p:nvSpPr>
          <p:cNvPr id="4" name="TextBox 3">
            <a:extLst>
              <a:ext uri="{FF2B5EF4-FFF2-40B4-BE49-F238E27FC236}">
                <a16:creationId xmlns:a16="http://schemas.microsoft.com/office/drawing/2014/main" xmlns="" id="{E2BE6018-DEA7-C837-3DEF-DD78980B08F5}"/>
              </a:ext>
            </a:extLst>
          </p:cNvPr>
          <p:cNvSpPr txBox="1"/>
          <p:nvPr/>
        </p:nvSpPr>
        <p:spPr>
          <a:xfrm>
            <a:off x="4716016" y="1327298"/>
            <a:ext cx="4176462" cy="369332"/>
          </a:xfrm>
          <a:prstGeom prst="rect">
            <a:avLst/>
          </a:prstGeom>
          <a:solidFill>
            <a:schemeClr val="bg1"/>
          </a:solidFill>
        </p:spPr>
        <p:txBody>
          <a:bodyPr wrap="square">
            <a:spAutoFit/>
          </a:bodyPr>
          <a:lstStyle/>
          <a:p>
            <a:pPr algn="ctr"/>
            <a:r>
              <a:rPr lang="zh-CN" altLang="en-US" sz="1800" b="1" dirty="0">
                <a:solidFill>
                  <a:schemeClr val="accent6"/>
                </a:solidFill>
              </a:rPr>
              <a:t>按经济活动类型划分的小企业百分比</a:t>
            </a:r>
            <a:endParaRPr lang="ru-RU" sz="1800" b="1" dirty="0">
              <a:solidFill>
                <a:schemeClr val="accent6"/>
              </a:solidFill>
            </a:endParaRPr>
          </a:p>
        </p:txBody>
      </p:sp>
      <p:graphicFrame>
        <p:nvGraphicFramePr>
          <p:cNvPr id="23" name="Диаграмма 22"/>
          <p:cNvGraphicFramePr/>
          <p:nvPr>
            <p:extLst>
              <p:ext uri="{D42A27DB-BD31-4B8C-83A1-F6EECF244321}">
                <p14:modId xmlns:p14="http://schemas.microsoft.com/office/powerpoint/2010/main" val="1250383956"/>
              </p:ext>
            </p:extLst>
          </p:nvPr>
        </p:nvGraphicFramePr>
        <p:xfrm>
          <a:off x="4572000" y="-1"/>
          <a:ext cx="4541915" cy="68853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671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ailideDA\Downloads\kanatka-2.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2" t="-6" r="7424" b="6"/>
          <a:stretch/>
        </p:blipFill>
        <p:spPr bwMode="auto">
          <a:xfrm>
            <a:off x="-1" y="-395"/>
            <a:ext cx="9144001" cy="685839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21</a:t>
            </a:r>
          </a:p>
        </p:txBody>
      </p:sp>
    </p:spTree>
    <p:extLst>
      <p:ext uri="{BB962C8B-B14F-4D97-AF65-F5344CB8AC3E}">
        <p14:creationId xmlns:p14="http://schemas.microsoft.com/office/powerpoint/2010/main" val="384085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a:fillRect/>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0"/>
            <a:ext cx="9143999" cy="1124744"/>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82874" y="272262"/>
            <a:ext cx="2244525" cy="584775"/>
          </a:xfrm>
          <a:prstGeom prst="rect">
            <a:avLst/>
          </a:prstGeom>
        </p:spPr>
        <p:txBody>
          <a:bodyPr wrap="none">
            <a:spAutoFit/>
          </a:bodyPr>
          <a:lstStyle/>
          <a:p>
            <a:r>
              <a:rPr lang="zh-CN" altLang="en-US" sz="3200" b="1" dirty="0" smtClean="0">
                <a:solidFill>
                  <a:schemeClr val="bg1"/>
                </a:solidFill>
                <a:cs typeface="Arial" panose="020B0604020202020204" pitchFamily="34" charset="0"/>
              </a:rPr>
              <a:t>投</a:t>
            </a:r>
            <a:r>
              <a:rPr lang="zh-CN" altLang="en-US" sz="3200" b="1" dirty="0">
                <a:solidFill>
                  <a:schemeClr val="bg1"/>
                </a:solidFill>
                <a:cs typeface="Arial" panose="020B0604020202020204" pitchFamily="34" charset="0"/>
              </a:rPr>
              <a:t>资吸引力</a:t>
            </a:r>
          </a:p>
        </p:txBody>
      </p:sp>
      <p:sp>
        <p:nvSpPr>
          <p:cNvPr id="10" name="Объект 8"/>
          <p:cNvSpPr txBox="1"/>
          <p:nvPr/>
        </p:nvSpPr>
        <p:spPr>
          <a:xfrm>
            <a:off x="4572000" y="1700808"/>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50"/>
              </a:spcBef>
              <a:buClr>
                <a:srgbClr val="0070C0"/>
              </a:buClr>
              <a:buNone/>
            </a:pPr>
            <a:endParaRPr lang="ru-RU" sz="950" b="1" dirty="0">
              <a:solidFill>
                <a:srgbClr val="0070C0"/>
              </a:solidFill>
            </a:endParaRPr>
          </a:p>
        </p:txBody>
      </p:sp>
      <p:sp>
        <p:nvSpPr>
          <p:cNvPr id="11" name="TextBox 10"/>
          <p:cNvSpPr txBox="1"/>
          <p:nvPr/>
        </p:nvSpPr>
        <p:spPr>
          <a:xfrm>
            <a:off x="4611126" y="5367613"/>
            <a:ext cx="4427984" cy="523220"/>
          </a:xfrm>
          <a:prstGeom prst="rect">
            <a:avLst/>
          </a:prstGeom>
          <a:noFill/>
        </p:spPr>
        <p:txBody>
          <a:bodyPr wrap="square" rtlCol="0">
            <a:spAutoFit/>
          </a:bodyPr>
          <a:lstStyle/>
          <a:p>
            <a:pPr algn="ctr"/>
            <a:r>
              <a:rPr lang="zh-CN" altLang="en-US" sz="1400" b="1" dirty="0">
                <a:solidFill>
                  <a:schemeClr val="accent6">
                    <a:lumMod val="75000"/>
                  </a:schemeClr>
                </a:solidFill>
              </a:rPr>
              <a:t>“增长点”结构</a:t>
            </a:r>
          </a:p>
          <a:p>
            <a:pPr algn="ctr"/>
            <a:r>
              <a:rPr lang="zh-CN" altLang="en-US" sz="1400" b="1" dirty="0">
                <a:solidFill>
                  <a:schemeClr val="accent6">
                    <a:lumMod val="75000"/>
                  </a:schemeClr>
                </a:solidFill>
              </a:rPr>
              <a:t>布拉戈维申斯克市</a:t>
            </a:r>
            <a:endParaRPr lang="ru-RU" sz="1400" b="1" dirty="0">
              <a:solidFill>
                <a:schemeClr val="accent6">
                  <a:lumMod val="75000"/>
                </a:schemeClr>
              </a:solidFill>
            </a:endParaRPr>
          </a:p>
        </p:txBody>
      </p:sp>
      <p:cxnSp>
        <p:nvCxnSpPr>
          <p:cNvPr id="8" name="Прямая соединительная линия 7"/>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3530" y="1652023"/>
            <a:ext cx="4088172" cy="50927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规模</a:t>
            </a:r>
            <a:endParaRPr kumimoji="0" lang="ru-RU" altLang="zh-CN"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布拉戈维申斯克是阿穆尔州行政中心。人口</a:t>
            </a:r>
            <a:r>
              <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1300" b="1"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24.63</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万</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人，</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面积在远东排名</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第</a:t>
            </a:r>
            <a:r>
              <a:rPr lang="zh-CN" altLang="en-US" sz="1100" dirty="0">
                <a:solidFill>
                  <a:prstClr val="black"/>
                </a:solidFill>
                <a:latin typeface="Calibri" panose="020F0502020204030204"/>
                <a:ea typeface="宋体" panose="02010600030101010101" pitchFamily="2" charset="-122"/>
              </a:rPr>
              <a:t>六</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有利的地理位置</a:t>
            </a:r>
            <a:endParaRPr kumimoji="0" lang="ru-RU" altLang="zh-CN"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布拉戈维申斯克市坐落在阿穆尔河左岸、结雅河右岸。俄罗斯唯一一个位于国家边境的地区行政中心，中国黑河市位于阿穆尔河右岸。有穿越西伯利亚</a:t>
            </a:r>
            <a:r>
              <a:rPr lang="zh-CN" altLang="en-US" sz="1100" noProof="0" dirty="0">
                <a:ln>
                  <a:noFill/>
                </a:ln>
                <a:solidFill>
                  <a:prstClr val="black"/>
                </a:solidFill>
                <a:effectLst/>
                <a:uLnTx/>
                <a:uFillTx/>
                <a:latin typeface="Calibri" panose="020F0502020204030204"/>
                <a:ea typeface="宋体" panose="02010600030101010101" pitchFamily="2" charset="-122"/>
                <a:sym typeface="+mn-ea"/>
              </a:rPr>
              <a:t>铁路</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干线</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发达的职业教育体系</a:t>
            </a:r>
            <a:endParaRPr kumimoji="0" lang="ru-RU" sz="1400" b="0"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发达的中等和高等学校、科研院校体系。</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发达的商业基础设施</a:t>
            </a:r>
            <a:endParaRPr kumimoji="0" lang="ru-RU" sz="1400" b="0"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defRPr/>
            </a:pPr>
            <a:r>
              <a:rPr kumimoji="0" lang="ru-RU" sz="1300" b="1"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24</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家</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信贷组织、</a:t>
            </a:r>
            <a:r>
              <a:rPr kumimoji="0" lang="ru-RU" sz="1300" b="1" i="0" u="none" strike="noStrike" kern="1200" cap="none" spc="0" normalizeH="0" baseline="0" noProof="0" dirty="0" smtClean="0">
                <a:ln>
                  <a:noFill/>
                </a:ln>
                <a:solidFill>
                  <a:srgbClr val="F79646">
                    <a:lumMod val="75000"/>
                  </a:srgbClr>
                </a:solidFill>
                <a:effectLst/>
                <a:uLnTx/>
                <a:uFillTx/>
                <a:latin typeface="Calibri" panose="020F0502020204030204"/>
                <a:ea typeface="+mn-ea"/>
                <a:cs typeface="+mn-cs"/>
              </a:rPr>
              <a:t>13</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家</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保险公司</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a:t>
            </a:r>
            <a:r>
              <a:rPr kumimoji="0" lang="ru-RU" altLang="zh-CN" sz="1300" b="1" i="0" u="none" strike="noStrike" kern="1200" cap="none" spc="0" normalizeH="0" baseline="0" noProof="0" dirty="0" smtClean="0">
                <a:ln>
                  <a:noFill/>
                </a:ln>
                <a:solidFill>
                  <a:srgbClr val="F79646">
                    <a:lumMod val="75000"/>
                  </a:srgbClr>
                </a:solidFill>
                <a:effectLst/>
                <a:uLnTx/>
                <a:uFillTx/>
                <a:latin typeface="Calibri" panose="020F0502020204030204"/>
                <a:ea typeface="宋体" panose="02010600030101010101" pitchFamily="2" charset="-122"/>
                <a:cs typeface="+mn-cs"/>
              </a:rPr>
              <a:t>12</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家</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租赁公司，以及咨询公司、审计公司、广告和招聘劳工代理处开展业务。</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600"/>
              </a:spcAft>
              <a:buClrTx/>
              <a:buSzTx/>
              <a:buFontTx/>
              <a:buNone/>
              <a:defRPr/>
            </a:pP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城市生活魅力</a:t>
            </a:r>
            <a:endParaRPr kumimoji="0" lang="ru-RU" sz="13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发达的住房市场、发达的消费市场，在医疗组织、保健机构、教育组织和文化组织有高保证率</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a:t>
            </a:r>
            <a:endParaRPr kumimoji="0" lang="en-US" altLang="zh-CN"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endParaRPr>
          </a:p>
          <a:p>
            <a:pPr marL="0" marR="0" lvl="0" indent="0" algn="just" defTabSz="914400" rtl="0" eaLnBrk="1" fontAlgn="auto" latinLnBrk="0" hangingPunct="1">
              <a:lnSpc>
                <a:spcPct val="100000"/>
              </a:lnSpc>
              <a:spcBef>
                <a:spcPts val="0"/>
              </a:spcBef>
              <a:spcAft>
                <a:spcPts val="600"/>
              </a:spcAft>
              <a:buClrTx/>
              <a:buSzTx/>
              <a:buFontTx/>
              <a:buNone/>
              <a:defRPr/>
            </a:pPr>
            <a:endParaRPr lang="en-US" sz="1100" dirty="0">
              <a:solidFill>
                <a:prstClr val="black"/>
              </a:solidFill>
              <a:latin typeface="Calibri" panose="020F0502020204030204"/>
              <a:ea typeface="宋体" panose="02010600030101010101" pitchFamily="2" charset="-122"/>
            </a:endParaRPr>
          </a:p>
          <a:p>
            <a:pPr lvl="0">
              <a:spcAft>
                <a:spcPts val="600"/>
              </a:spcAft>
              <a:defRPr/>
            </a:pPr>
            <a:r>
              <a:rPr lang="zh-CN" altLang="en-US" sz="1400" b="1" dirty="0">
                <a:solidFill>
                  <a:srgbClr val="1F497D">
                    <a:lumMod val="60000"/>
                    <a:lumOff val="40000"/>
                  </a:srgbClr>
                </a:solidFill>
                <a:ea typeface="宋体" panose="02010600030101010101" pitchFamily="2" charset="-122"/>
              </a:rPr>
              <a:t>资源</a:t>
            </a:r>
            <a:endParaRPr lang="ru-RU" altLang="zh-CN" sz="1400" b="1" dirty="0">
              <a:solidFill>
                <a:srgbClr val="1F497D">
                  <a:lumMod val="60000"/>
                  <a:lumOff val="40000"/>
                </a:srgbClr>
              </a:solidFill>
              <a:ea typeface="宋体" panose="02010600030101010101" pitchFamily="2" charset="-122"/>
            </a:endParaRPr>
          </a:p>
          <a:p>
            <a:pPr lvl="0">
              <a:defRPr/>
            </a:pPr>
            <a:r>
              <a:rPr lang="zh-CN" altLang="en-US" sz="1100" dirty="0">
                <a:solidFill>
                  <a:prstClr val="black"/>
                </a:solidFill>
                <a:ea typeface="宋体" panose="02010600030101010101" pitchFamily="2" charset="-122"/>
              </a:rPr>
              <a:t>拥有企业生产建筑材料和食品的资源基地</a:t>
            </a:r>
            <a:r>
              <a:rPr lang="ru-RU" sz="1100" dirty="0">
                <a:solidFill>
                  <a:prstClr val="black"/>
                </a:solidFill>
              </a:rPr>
              <a:t>.</a:t>
            </a:r>
          </a:p>
          <a:p>
            <a:endParaRPr lang="ru-RU" sz="1100" dirty="0"/>
          </a:p>
        </p:txBody>
      </p:sp>
      <p:sp>
        <p:nvSpPr>
          <p:cNvPr id="12" name="TextBox 11"/>
          <p:cNvSpPr txBox="1"/>
          <p:nvPr/>
        </p:nvSpPr>
        <p:spPr>
          <a:xfrm>
            <a:off x="179511" y="1297199"/>
            <a:ext cx="4384559" cy="307777"/>
          </a:xfrm>
          <a:prstGeom prst="rect">
            <a:avLst/>
          </a:prstGeom>
          <a:noFill/>
        </p:spPr>
        <p:txBody>
          <a:bodyPr wrap="square" rtlCol="0">
            <a:spAutoFit/>
          </a:bodyPr>
          <a:lstStyle/>
          <a:p>
            <a:pPr algn="ctr"/>
            <a:r>
              <a:rPr lang="zh-CN" altLang="en-US" sz="1400" b="1" dirty="0">
                <a:solidFill>
                  <a:schemeClr val="accent6">
                    <a:lumMod val="75000"/>
                  </a:schemeClr>
                </a:solidFill>
              </a:rPr>
              <a:t>竞争优势</a:t>
            </a:r>
          </a:p>
        </p:txBody>
      </p:sp>
      <p:sp>
        <p:nvSpPr>
          <p:cNvPr id="13" name="TextBox 12"/>
          <p:cNvSpPr txBox="1"/>
          <p:nvPr/>
        </p:nvSpPr>
        <p:spPr>
          <a:xfrm>
            <a:off x="4655591" y="1572055"/>
            <a:ext cx="4088172" cy="29152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defRPr/>
            </a:pPr>
            <a:r>
              <a:rPr kumimoji="0" lang="zh-CN" altLang="en-US" sz="1400" b="1" i="0" u="none" strike="noStrike" kern="1200" cap="none" spc="0" normalizeH="0" baseline="0" noProof="0" dirty="0" smtClean="0">
                <a:ln>
                  <a:noFill/>
                </a:ln>
                <a:solidFill>
                  <a:srgbClr val="1F497D">
                    <a:lumMod val="60000"/>
                    <a:lumOff val="40000"/>
                  </a:srgbClr>
                </a:solidFill>
                <a:effectLst/>
                <a:uLnTx/>
                <a:uFillTx/>
                <a:latin typeface="Calibri" panose="020F0502020204030204"/>
                <a:ea typeface="宋体" panose="02010600030101010101" pitchFamily="2" charset="-122"/>
                <a:cs typeface="+mn-cs"/>
              </a:rPr>
              <a:t>现</a:t>
            </a: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代化发展设置</a:t>
            </a:r>
            <a:endParaRPr kumimoji="0" lang="ru-RU" sz="1400" b="0"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30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市内有阿穆尔州和布拉戈维申斯克市现代化发展设置：</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171450" lvl="0" indent="-171450">
              <a:buFont typeface="Wingdings" panose="05000000000000000000" pitchFamily="2" charset="2"/>
              <a:buChar char="ü"/>
              <a:defRPr/>
            </a:pPr>
            <a:r>
              <a:rPr kumimoji="0" lang="ru-RU" altLang="zh-CN"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 </a:t>
            </a:r>
            <a:r>
              <a:rPr lang="zh-CN" altLang="en-US" sz="1100" dirty="0">
                <a:solidFill>
                  <a:prstClr val="black"/>
                </a:solidFill>
                <a:ea typeface="宋体" panose="02010600030101010101" pitchFamily="2" charset="-122"/>
              </a:rPr>
              <a:t>“我的商务” 商业和投资支持中心</a:t>
            </a:r>
            <a:endParaRPr kumimoji="0" lang="ru-RU" altLang="zh-CN"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 </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阿州吸引投资分理处</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阿州中小企业主体贷款协助基金</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布拉戈维申斯克市长改善投资环境和发展企业委员会</a:t>
            </a:r>
            <a:endParaRPr kumimoji="0" lang="en-US"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阿穆尔州小额信贷公</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司</a:t>
            </a:r>
            <a:endParaRPr kumimoji="0" lang="en-US" altLang="zh-CN"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endParaRPr>
          </a:p>
          <a:p>
            <a:pPr marL="171450" lvl="0" indent="-171450">
              <a:buFont typeface="Wingdings" panose="05000000000000000000" pitchFamily="2" charset="2"/>
              <a:buChar char="ü"/>
              <a:defRPr/>
            </a:pPr>
            <a:r>
              <a:rPr lang="en-US" sz="1100" dirty="0">
                <a:solidFill>
                  <a:prstClr val="black"/>
                </a:solidFill>
                <a:latin typeface="Calibri" panose="020F0502020204030204"/>
                <a:ea typeface="宋体" panose="02010600030101010101" pitchFamily="2" charset="-122"/>
              </a:rPr>
              <a:t> </a:t>
            </a:r>
            <a:r>
              <a:rPr lang="zh-CN" altLang="en-US" sz="1100" dirty="0">
                <a:solidFill>
                  <a:prstClr val="black"/>
                </a:solidFill>
                <a:ea typeface="宋体" panose="02010600030101010101" pitchFamily="2" charset="-122"/>
              </a:rPr>
              <a:t>布拉戈维申斯克</a:t>
            </a:r>
            <a:r>
              <a:rPr lang="zh-CN" altLang="en-US" sz="1100" dirty="0" smtClean="0">
                <a:solidFill>
                  <a:prstClr val="black"/>
                </a:solidFill>
                <a:ea typeface="宋体" panose="02010600030101010101" pitchFamily="2" charset="-122"/>
              </a:rPr>
              <a:t>市</a:t>
            </a:r>
            <a:r>
              <a:rPr lang="zh-CN" altLang="en-US" sz="1100" dirty="0"/>
              <a:t>国家和市政服务多功能中</a:t>
            </a:r>
            <a:r>
              <a:rPr lang="zh-CN" altLang="en-US" sz="1100" dirty="0" smtClean="0"/>
              <a:t>心</a:t>
            </a:r>
            <a:endParaRPr lang="en-US" altLang="zh-CN" sz="1100" dirty="0" smtClean="0"/>
          </a:p>
          <a:p>
            <a:pPr marL="171450" lvl="0" indent="-171450">
              <a:buFont typeface="Wingdings" panose="05000000000000000000" pitchFamily="2" charset="2"/>
              <a:buChar char="ü"/>
              <a:defRPr/>
            </a:pP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全俄组织代表小型企业利益开展业务（阿州工商会、俄罗斯的支援、 商业俄罗斯、 阿穆尔工业家，企业家和雇主联</a:t>
            </a:r>
            <a:r>
              <a:rPr kumimoji="0" lang="zh-CN" altLang="en-US" sz="1100" b="0" i="0" u="none" strike="noStrike" kern="1200" cap="none" spc="0" normalizeH="0" baseline="0" noProof="0" dirty="0" smtClean="0">
                <a:ln>
                  <a:noFill/>
                </a:ln>
                <a:solidFill>
                  <a:prstClr val="black"/>
                </a:solidFill>
                <a:effectLst/>
                <a:uLnTx/>
                <a:uFillTx/>
                <a:latin typeface="Calibri" panose="020F0502020204030204"/>
                <a:ea typeface="宋体" panose="02010600030101010101" pitchFamily="2" charset="-122"/>
                <a:cs typeface="+mn-cs"/>
              </a:rPr>
              <a:t>盟等</a:t>
            </a: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等）。</a:t>
            </a:r>
            <a:endParaRPr kumimoji="0" lang="ru-RU" altLang="zh-CN"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defRPr/>
            </a:pPr>
            <a:r>
              <a:rPr kumimoji="0" lang="ru-R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zh-CN" altLang="en-US" sz="1400" b="1" i="0" u="none" strike="noStrike" kern="1200" cap="none" spc="0" normalizeH="0" baseline="0" noProof="0" dirty="0">
                <a:ln>
                  <a:noFill/>
                </a:ln>
                <a:solidFill>
                  <a:srgbClr val="1F497D">
                    <a:lumMod val="60000"/>
                    <a:lumOff val="40000"/>
                  </a:srgbClr>
                </a:solidFill>
                <a:effectLst/>
                <a:uLnTx/>
                <a:uFillTx/>
                <a:latin typeface="Calibri" panose="020F0502020204030204"/>
                <a:ea typeface="宋体" panose="02010600030101010101" pitchFamily="2" charset="-122"/>
                <a:cs typeface="+mn-cs"/>
              </a:rPr>
              <a:t>投资者个人经营途径</a:t>
            </a:r>
            <a:endParaRPr kumimoji="0" lang="ru-RU" sz="13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本国和外国投资者途径相同</a:t>
            </a:r>
            <a:endParaRPr kumimoji="0" lang="ru-RU"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附有“一个窗口”制度行政方案</a:t>
            </a:r>
            <a:endParaRPr lang="ru-RU" sz="1100" dirty="0"/>
          </a:p>
        </p:txBody>
      </p:sp>
      <p:sp>
        <p:nvSpPr>
          <p:cNvPr id="3" name="Прямоугольник 2"/>
          <p:cNvSpPr/>
          <p:nvPr/>
        </p:nvSpPr>
        <p:spPr>
          <a:xfrm>
            <a:off x="4605808" y="5801363"/>
            <a:ext cx="4427984" cy="600164"/>
          </a:xfrm>
          <a:prstGeom prst="rect">
            <a:avLst/>
          </a:prstGeom>
        </p:spPr>
        <p:txBody>
          <a:bodyPr wrap="square">
            <a:spAutoFit/>
          </a:bodyPr>
          <a:lstStyle/>
          <a:p>
            <a:pPr marL="171450" lvl="0" indent="-171450">
              <a:buFont typeface="Wingdings" panose="05000000000000000000" pitchFamily="2" charset="2"/>
              <a:buChar char="ü"/>
            </a:pPr>
            <a:r>
              <a:rPr lang="zh-CN" altLang="en-US" sz="1100" dirty="0"/>
              <a:t>旅游和休闲</a:t>
            </a:r>
            <a:endParaRPr lang="ru-RU" sz="1100" dirty="0"/>
          </a:p>
          <a:p>
            <a:pPr marL="171450" lvl="0" indent="-171450">
              <a:buFont typeface="Wingdings" panose="05000000000000000000" pitchFamily="2" charset="2"/>
              <a:buChar char="ü"/>
            </a:pPr>
            <a:r>
              <a:rPr lang="zh-CN" altLang="en-US" sz="1100" dirty="0"/>
              <a:t>交通和通讯</a:t>
            </a:r>
            <a:endParaRPr lang="ru-RU" sz="1100" dirty="0"/>
          </a:p>
          <a:p>
            <a:pPr marL="171450" lvl="0" indent="-171450">
              <a:buFont typeface="Wingdings" panose="05000000000000000000" pitchFamily="2" charset="2"/>
              <a:buChar char="ü"/>
            </a:pPr>
            <a:r>
              <a:rPr lang="zh-CN" altLang="en-US" sz="1100" dirty="0"/>
              <a:t>加工生产 </a:t>
            </a:r>
            <a:endParaRPr lang="ru-RU" sz="1100" dirty="0"/>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anose="02020603050405020304" pitchFamily="18" charset="0"/>
              </a:rPr>
              <a:t>22</a:t>
            </a:r>
          </a:p>
        </p:txBody>
      </p:sp>
    </p:spTree>
    <p:extLst>
      <p:ext uri="{BB962C8B-B14F-4D97-AF65-F5344CB8AC3E}">
        <p14:creationId xmlns:p14="http://schemas.microsoft.com/office/powerpoint/2010/main" val="3429716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124744"/>
            <a:ext cx="3744416" cy="307777"/>
          </a:xfrm>
          <a:prstGeom prst="rect">
            <a:avLst/>
          </a:prstGeom>
          <a:noFill/>
        </p:spPr>
        <p:txBody>
          <a:bodyPr wrap="square" rtlCol="0">
            <a:spAutoFit/>
          </a:bodyPr>
          <a:lstStyle/>
          <a:p>
            <a:pPr algn="ctr"/>
            <a:r>
              <a:rPr lang="zh-CN" altLang="en-US" sz="1400" b="1" dirty="0">
                <a:solidFill>
                  <a:schemeClr val="accent6">
                    <a:lumMod val="75000"/>
                  </a:schemeClr>
                </a:solidFill>
              </a:rPr>
              <a:t>国家投资扶持政策</a:t>
            </a:r>
          </a:p>
        </p:txBody>
      </p:sp>
      <p:sp>
        <p:nvSpPr>
          <p:cNvPr id="9" name="Объект 2"/>
          <p:cNvSpPr>
            <a:spLocks noGrp="1"/>
          </p:cNvSpPr>
          <p:nvPr>
            <p:ph sz="half" idx="1"/>
          </p:nvPr>
        </p:nvSpPr>
        <p:spPr>
          <a:xfrm>
            <a:off x="107504" y="1556792"/>
            <a:ext cx="4388296" cy="4968552"/>
          </a:xfrm>
        </p:spPr>
        <p:txBody>
          <a:bodyPr>
            <a:noAutofit/>
          </a:bodyPr>
          <a:lstStyle/>
          <a:p>
            <a:pPr marL="180000" marR="0" lvl="0" indent="-1800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税收优惠</a:t>
            </a:r>
            <a:endParaRPr kumimoji="0" lang="ru-RU"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对个别领域纳税人设置不同的组织财产税税率；</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对个别领域纳税人设置低于标准的利润税税率，列入阿州预算，额度为</a:t>
            </a:r>
            <a:r>
              <a:rPr kumimoji="0" lang="ru-RU" sz="1100" b="0" i="0" u="none" strike="noStrike" kern="1200" cap="none" spc="0" normalizeH="0" baseline="0" noProof="0" dirty="0">
                <a:ln>
                  <a:noFill/>
                </a:ln>
                <a:solidFill>
                  <a:prstClr val="black"/>
                </a:solidFill>
                <a:effectLst/>
                <a:uLnTx/>
                <a:uFillTx/>
                <a:latin typeface="Calibri"/>
                <a:ea typeface="+mn-ea"/>
                <a:cs typeface="+mn-cs"/>
              </a:rPr>
              <a:t>13.5%</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根据</a:t>
            </a:r>
            <a:r>
              <a:rPr kumimoji="0" lang="ru-RU" sz="1100" b="0" i="0" u="none" strike="noStrike" kern="1200" cap="none" spc="0" normalizeH="0" baseline="0" noProof="0" dirty="0">
                <a:ln>
                  <a:noFill/>
                </a:ln>
                <a:solidFill>
                  <a:prstClr val="black"/>
                </a:solidFill>
                <a:effectLst/>
                <a:uLnTx/>
                <a:uFillTx/>
                <a:latin typeface="Calibri"/>
                <a:ea typeface="+mn-ea"/>
                <a:cs typeface="+mn-cs"/>
              </a:rPr>
              <a:t>2013</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ru-RU" sz="1100" b="0" i="0" u="none" strike="noStrike" kern="1200" cap="none" spc="0" normalizeH="0" baseline="0" noProof="0" dirty="0">
                <a:ln>
                  <a:noFill/>
                </a:ln>
                <a:solidFill>
                  <a:prstClr val="black"/>
                </a:solidFill>
                <a:effectLst/>
                <a:uLnTx/>
                <a:uFillTx/>
                <a:latin typeface="Calibri"/>
                <a:ea typeface="+mn-ea"/>
                <a:cs typeface="+mn-cs"/>
              </a:rPr>
              <a:t>9</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ru-RU" sz="1100" b="0" i="0" u="none" strike="noStrike" kern="1200" cap="none" spc="0" normalizeH="0" baseline="0" noProof="0" dirty="0">
                <a:ln>
                  <a:noFill/>
                </a:ln>
                <a:solidFill>
                  <a:prstClr val="black"/>
                </a:solidFill>
                <a:effectLst/>
                <a:uLnTx/>
                <a:uFillTx/>
                <a:latin typeface="Calibri"/>
                <a:ea typeface="+mn-ea"/>
                <a:cs typeface="+mn-cs"/>
              </a:rPr>
              <a:t>30</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sz="1100" b="0" i="0" u="none" strike="noStrike" kern="1200" cap="none" spc="0" normalizeH="0" baseline="0" noProof="0" dirty="0">
                <a:ln>
                  <a:noFill/>
                </a:ln>
                <a:solidFill>
                  <a:prstClr val="black"/>
                </a:solidFill>
                <a:effectLst/>
                <a:uLnTx/>
                <a:uFillTx/>
                <a:latin typeface="Calibri"/>
                <a:ea typeface="+mn-ea"/>
                <a:cs typeface="+mn-cs"/>
              </a:rPr>
              <a:t>267-ФЗ</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号联邦法，对于地区投资方案设置低于标准的利润税税率，列入阿州预算，前五个税收期额度为</a:t>
            </a:r>
            <a:r>
              <a:rPr kumimoji="0" lang="ru-RU" sz="1100" b="0" i="0" u="none" strike="noStrike" kern="1200" cap="none" spc="0" normalizeH="0" baseline="0" noProof="0" dirty="0">
                <a:ln>
                  <a:noFill/>
                </a:ln>
                <a:solidFill>
                  <a:prstClr val="black"/>
                </a:solidFill>
                <a:effectLst/>
                <a:uLnTx/>
                <a:uFillTx/>
                <a:latin typeface="Calibri"/>
                <a:ea typeface="+mn-ea"/>
                <a:cs typeface="+mn-cs"/>
              </a:rPr>
              <a:t>0%</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，下五个税收期额度为</a:t>
            </a:r>
            <a:r>
              <a:rPr kumimoji="0" lang="ru-RU" sz="1100" b="0" i="0" u="none" strike="noStrike" kern="1200" cap="none" spc="0" normalizeH="0" baseline="0" noProof="0" dirty="0">
                <a:ln>
                  <a:noFill/>
                </a:ln>
                <a:solidFill>
                  <a:prstClr val="black"/>
                </a:solidFill>
                <a:effectLst/>
                <a:uLnTx/>
                <a:uFillTx/>
                <a:latin typeface="Calibri"/>
                <a:ea typeface="+mn-ea"/>
                <a:cs typeface="+mn-cs"/>
              </a:rPr>
              <a:t>10%</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在使用征税简化体系时设置不同的税率</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对于初次注册和开展个别业务种类的私营企业纳税人前两个征税期在使用征税简化体系时</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设置零税率</a:t>
            </a:r>
            <a:r>
              <a:rPr kumimoji="0" lang="ru-RU" sz="1100" b="0" i="0" u="none" strike="noStrike" kern="1200" cap="none" spc="0" normalizeH="0" baseline="0" noProof="0" dirty="0">
                <a:ln>
                  <a:noFill/>
                </a:ln>
                <a:solidFill>
                  <a:prstClr val="black"/>
                </a:solidFill>
                <a:effectLst/>
                <a:uLnTx/>
                <a:uFillTx/>
                <a:latin typeface="Calibri"/>
                <a:ea typeface="+mn-ea"/>
                <a:cs typeface="+mn-cs"/>
              </a:rPr>
              <a:t>  </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对于初次注册和开展个别业务种类的私营企业纳税人前两个征税期</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设立额度为</a:t>
            </a:r>
            <a:r>
              <a:rPr kumimoji="0" lang="ru-RU" sz="1100" b="0" i="0" u="none" strike="noStrike" kern="1200" cap="none" spc="0" normalizeH="0" baseline="0" noProof="0" dirty="0">
                <a:ln>
                  <a:noFill/>
                </a:ln>
                <a:solidFill>
                  <a:prstClr val="black"/>
                </a:solidFill>
                <a:effectLst/>
                <a:uLnTx/>
                <a:uFillTx/>
                <a:latin typeface="Calibri"/>
                <a:ea typeface="+mn-ea"/>
                <a:cs typeface="+mn-cs"/>
              </a:rPr>
              <a:t>0%</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的税率营业执照系统</a:t>
            </a:r>
            <a:r>
              <a:rPr kumimoji="0" lang="ru-RU" sz="1100" b="0" i="0" u="none" strike="noStrike" kern="1200" cap="none" spc="0" normalizeH="0" baseline="0" noProof="0" dirty="0">
                <a:ln>
                  <a:noFill/>
                </a:ln>
                <a:solidFill>
                  <a:prstClr val="black"/>
                </a:solidFill>
                <a:effectLst/>
                <a:uLnTx/>
                <a:uFillTx/>
                <a:latin typeface="Calibri"/>
                <a:ea typeface="+mn-ea"/>
                <a:cs typeface="+mn-cs"/>
              </a:rPr>
              <a:t>                                                                                                                                                                                                                                                                                                                                                                                                                                                                                                                                                                                                                                                                                                                                                                                                                                                                                                                                                                                                                                                                                         </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提供投资税收贷款</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zh-CN" altLang="en-US" sz="11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暂缓或分期支付地区税</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126000" algn="just" defTabSz="914400" rtl="0" eaLnBrk="1" fontAlgn="auto" latinLnBrk="0" hangingPunct="1">
              <a:lnSpc>
                <a:spcPct val="90000"/>
              </a:lnSpc>
              <a:spcBef>
                <a:spcPts val="100"/>
              </a:spcBef>
              <a:spcAft>
                <a:spcPts val="0"/>
              </a:spcAft>
              <a:buClrTx/>
              <a:buSzTx/>
              <a:buFont typeface="Wingdings" pitchFamily="2" charset="2"/>
              <a:buChar char="ü"/>
              <a:tabLst/>
              <a:defRPr/>
            </a:pPr>
            <a:endParaRPr kumimoji="0" lang="ru-RU" sz="900" b="1"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在阿州自有地块、建筑物、设施优惠条件基础上提供贷款</a:t>
            </a:r>
            <a:endParaRPr kumimoji="0" lang="ru-RU" altLang="zh-CN" sz="11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a:t>
            </a: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阿州中小企业信贷主体协作基金</a:t>
            </a:r>
            <a:r>
              <a:rPr kumimoji="0" lang="en-US"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a:t>
            </a: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提供责任担保（贷款合同、债务）</a:t>
            </a:r>
            <a:endParaRPr kumimoji="0" lang="en-US"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ja-JP" altLang="en-US" sz="1200" b="1" i="0" u="none" strike="noStrike" kern="1200" cap="none" spc="0" normalizeH="0" baseline="0" noProof="0" dirty="0">
                <a:ln>
                  <a:noFill/>
                </a:ln>
                <a:solidFill>
                  <a:srgbClr val="1F497D">
                    <a:lumMod val="60000"/>
                    <a:lumOff val="40000"/>
                  </a:srgbClr>
                </a:solidFill>
                <a:effectLst/>
                <a:uLnTx/>
                <a:uFillTx/>
                <a:latin typeface="Calibri"/>
                <a:ea typeface="ＭＳ Ｐゴシック" panose="020B0600070205080204" pitchFamily="34" charset="-128"/>
                <a:cs typeface="+mn-cs"/>
              </a:rPr>
              <a:t>小额贷款 </a:t>
            </a: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（自治非营利组织 </a:t>
            </a:r>
            <a:r>
              <a:rPr kumimoji="0" lang="en-US"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a:t>
            </a: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阿穆尔州小额信贷公司</a:t>
            </a:r>
            <a:r>
              <a:rPr kumimoji="0" lang="en-US"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a:t>
            </a: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a:t>
            </a:r>
            <a:endParaRPr kumimoji="0" lang="en-US" sz="12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100" b="1" i="0" u="none" strike="noStrike" kern="1200" cap="none" spc="0" normalizeH="0" baseline="0" noProof="0" dirty="0">
              <a:ln>
                <a:noFill/>
              </a:ln>
              <a:solidFill>
                <a:srgbClr val="1F497D">
                  <a:lumMod val="60000"/>
                  <a:lumOff val="40000"/>
                </a:srgbClr>
              </a:solidFill>
              <a:effectLst/>
              <a:uLnTx/>
              <a:uFillTx/>
              <a:latin typeface="Calibri"/>
              <a:ea typeface="+mn-ea"/>
              <a:cs typeface="+mn-cs"/>
            </a:endParaRPr>
          </a:p>
          <a:p>
            <a:pPr marL="180000" marR="0" lvl="0" indent="-1800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zh-CN" altLang="en-US"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rPr>
              <a:t>非金融扶持措施</a:t>
            </a:r>
            <a:endParaRPr kumimoji="0" lang="ru-RU" altLang="zh-CN" sz="1200" b="1" i="0" u="none" strike="noStrike" kern="1200" cap="none" spc="0" normalizeH="0" baseline="0" noProof="0" dirty="0">
              <a:ln>
                <a:noFill/>
              </a:ln>
              <a:solidFill>
                <a:srgbClr val="1F497D">
                  <a:lumMod val="60000"/>
                  <a:lumOff val="40000"/>
                </a:srgbClr>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伴随“一个窗口”原则投资方案的是“阿州吸引投资代理处”</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提供销售的、情报的、法律的服务，对中小企业，企业经营扶持中心、集群发展中心、阿穆尔出口支持中心、进行教学。</a:t>
            </a:r>
            <a:endParaRPr kumimoji="0" lang="ru-RU" sz="1200" b="1" i="0" u="none" strike="noStrike" kern="1200" cap="none" spc="0" normalizeH="0" baseline="0" noProof="0" dirty="0">
              <a:ln>
                <a:noFill/>
              </a:ln>
              <a:solidFill>
                <a:srgbClr val="0070C0"/>
              </a:solidFill>
              <a:effectLst/>
              <a:uLnTx/>
              <a:uFillTx/>
              <a:latin typeface="Calibri"/>
              <a:ea typeface="+mn-ea"/>
              <a:cs typeface="+mn-cs"/>
            </a:endParaRPr>
          </a:p>
          <a:p>
            <a:pPr indent="-126000" algn="just">
              <a:buFont typeface="Wingdings" pitchFamily="2" charset="2"/>
              <a:buChar char="ü"/>
            </a:pPr>
            <a:endParaRPr lang="ru-RU" sz="1200" b="1" dirty="0">
              <a:solidFill>
                <a:srgbClr val="0070C0"/>
              </a:solidFill>
            </a:endParaRPr>
          </a:p>
          <a:p>
            <a:pPr marL="0" indent="0" algn="just">
              <a:buFont typeface="Wingdings" pitchFamily="2" charset="2"/>
              <a:buNone/>
            </a:pPr>
            <a:endParaRPr lang="ru-RU" sz="1200" b="1" dirty="0">
              <a:solidFill>
                <a:srgbClr val="0070C0"/>
              </a:solidFill>
            </a:endParaRPr>
          </a:p>
        </p:txBody>
      </p:sp>
      <p:sp>
        <p:nvSpPr>
          <p:cNvPr id="10" name="Объект 8"/>
          <p:cNvSpPr txBox="1">
            <a:spLocks/>
          </p:cNvSpPr>
          <p:nvPr/>
        </p:nvSpPr>
        <p:spPr>
          <a:xfrm>
            <a:off x="4572000" y="1634072"/>
            <a:ext cx="4320480" cy="4968552"/>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1200" dirty="0"/>
              <a:t>为在地方自治机构内从事经济活动的法律实体提供政府担保</a:t>
            </a:r>
            <a:endParaRPr lang="ru-RU" sz="1200" dirty="0"/>
          </a:p>
          <a:p>
            <a:r>
              <a:rPr lang="zh-CN" altLang="en-US" sz="1200" dirty="0"/>
              <a:t>根据城市发展的主要战略方向</a:t>
            </a:r>
            <a:r>
              <a:rPr lang="en-US" altLang="zh-CN" sz="1200" dirty="0"/>
              <a:t>,</a:t>
            </a:r>
            <a:r>
              <a:rPr lang="zh-CN" altLang="en-US" sz="1200" dirty="0"/>
              <a:t>对实施的投资项目提供布拉戈维申斯克市储备的设施典出抵押</a:t>
            </a:r>
            <a:endParaRPr lang="en-US" altLang="zh-CN" sz="1200" dirty="0"/>
          </a:p>
          <a:p>
            <a:r>
              <a:rPr lang="zh-CN" altLang="en-US" sz="1200" dirty="0"/>
              <a:t>提供租土地优惠</a:t>
            </a:r>
            <a:endParaRPr lang="en-US" altLang="zh-CN" sz="1200" dirty="0"/>
          </a:p>
          <a:p>
            <a:r>
              <a:rPr lang="zh-CN" altLang="en-US" sz="1200" dirty="0"/>
              <a:t>房地产支持</a:t>
            </a:r>
            <a:r>
              <a:rPr lang="en-US" sz="1200" dirty="0"/>
              <a:t>,</a:t>
            </a:r>
            <a:r>
              <a:rPr lang="zh-CN" altLang="en-US" sz="1200" dirty="0"/>
              <a:t>包括提供无第三方权利的市政财产的租赁支持</a:t>
            </a:r>
            <a:r>
              <a:rPr lang="en-US" sz="1200" dirty="0"/>
              <a:t> (</a:t>
            </a:r>
            <a:r>
              <a:rPr lang="zh-CN" altLang="en-US" sz="1200" dirty="0"/>
              <a:t>中小企业产权除外</a:t>
            </a:r>
            <a:r>
              <a:rPr lang="en-US" sz="1200" dirty="0"/>
              <a:t>)</a:t>
            </a:r>
            <a:r>
              <a:rPr lang="zh-CN" altLang="en-US" sz="1200" dirty="0"/>
              <a:t>，中小型企业长期使用或租用</a:t>
            </a:r>
            <a:endParaRPr lang="ru-RU" sz="1200" dirty="0"/>
          </a:p>
          <a:p>
            <a:pPr marL="180000" indent="-180000" algn="just">
              <a:spcBef>
                <a:spcPts val="50"/>
              </a:spcBef>
              <a:buClr>
                <a:srgbClr val="0070C0"/>
              </a:buClr>
              <a:buFont typeface="Wingdings" pitchFamily="2" charset="2"/>
              <a:buChar char="§"/>
            </a:pPr>
            <a:r>
              <a:rPr lang="zh-CN" altLang="en-US" sz="1200" dirty="0"/>
              <a:t>组织、信息和咨询支持</a:t>
            </a:r>
            <a:endParaRPr lang="ru-RU" altLang="zh-CN" sz="1200" dirty="0"/>
          </a:p>
          <a:p>
            <a:pPr marL="180000" indent="-180000" algn="just">
              <a:spcBef>
                <a:spcPts val="50"/>
              </a:spcBef>
              <a:buClr>
                <a:srgbClr val="0070C0"/>
              </a:buClr>
              <a:buFont typeface="Wingdings" pitchFamily="2" charset="2"/>
              <a:buChar char="§"/>
            </a:pPr>
            <a:r>
              <a:rPr lang="zh-CN" altLang="en-US" sz="1200" b="1" dirty="0">
                <a:solidFill>
                  <a:schemeClr val="tx2">
                    <a:lumMod val="60000"/>
                    <a:lumOff val="40000"/>
                  </a:schemeClr>
                </a:solidFill>
              </a:rPr>
              <a:t>支持中小型实体企业</a:t>
            </a:r>
            <a:endParaRPr lang="ru-RU" altLang="zh-CN" sz="1200" b="1" dirty="0">
              <a:solidFill>
                <a:schemeClr val="tx2">
                  <a:lumMod val="60000"/>
                  <a:lumOff val="40000"/>
                </a:schemeClr>
              </a:solidFill>
            </a:endParaRPr>
          </a:p>
          <a:p>
            <a:pPr>
              <a:buFont typeface="Wingdings" panose="05000000000000000000" pitchFamily="2" charset="2"/>
              <a:buChar char="ü"/>
            </a:pPr>
            <a:r>
              <a:rPr lang="zh-CN" altLang="en-US" sz="1200" dirty="0"/>
              <a:t>签订设备租赁协议时，支付第一期付款（预付款）相关部分费用的补</a:t>
            </a:r>
            <a:r>
              <a:rPr lang="zh-CN" altLang="en-US" sz="1200" dirty="0" smtClean="0"/>
              <a:t>贴</a:t>
            </a:r>
            <a:endParaRPr lang="en-US" altLang="zh-CN" sz="1200" dirty="0" smtClean="0"/>
          </a:p>
          <a:p>
            <a:pPr>
              <a:buFont typeface="Wingdings" panose="05000000000000000000" pitchFamily="2" charset="2"/>
              <a:buChar char="ü"/>
            </a:pPr>
            <a:r>
              <a:rPr lang="zh-CN" altLang="en-US" sz="1200" dirty="0"/>
              <a:t>部分与购买设备相关的成本，以创建</a:t>
            </a:r>
            <a:r>
              <a:rPr lang="en-US" altLang="zh-CN" sz="1200" dirty="0"/>
              <a:t>/</a:t>
            </a:r>
            <a:r>
              <a:rPr lang="zh-CN" altLang="en-US" sz="1200" dirty="0"/>
              <a:t>开发</a:t>
            </a:r>
            <a:r>
              <a:rPr lang="en-US" altLang="zh-CN" sz="1200" dirty="0"/>
              <a:t>/</a:t>
            </a:r>
            <a:r>
              <a:rPr lang="zh-CN" altLang="en-US" sz="1200" dirty="0"/>
              <a:t>现代化生产的补</a:t>
            </a:r>
            <a:r>
              <a:rPr lang="zh-CN" altLang="en-US" sz="1200" dirty="0" smtClean="0"/>
              <a:t>助</a:t>
            </a:r>
            <a:endParaRPr lang="en-US" altLang="zh-CN" sz="1200" dirty="0" smtClean="0"/>
          </a:p>
          <a:p>
            <a:pPr>
              <a:buFont typeface="Wingdings" panose="05000000000000000000" pitchFamily="2" charset="2"/>
              <a:buChar char="ü"/>
            </a:pPr>
            <a:r>
              <a:rPr lang="zh-CN" altLang="en-US" sz="1200" dirty="0"/>
              <a:t>拨款资助购买、维修非住宅楼宇及购买建筑材料部分费用的补助</a:t>
            </a:r>
            <a:endParaRPr lang="ru-RU" altLang="zh-CN" sz="1200" dirty="0"/>
          </a:p>
          <a:p>
            <a:pPr>
              <a:buFont typeface="Wingdings" pitchFamily="2" charset="2"/>
              <a:buChar char="§"/>
            </a:pPr>
            <a:r>
              <a:rPr lang="zh-CN" altLang="en-US" sz="1200" b="1" dirty="0">
                <a:solidFill>
                  <a:schemeClr val="tx2">
                    <a:lumMod val="60000"/>
                    <a:lumOff val="40000"/>
                  </a:schemeClr>
                </a:solidFill>
              </a:rPr>
              <a:t>非财政支助措施</a:t>
            </a:r>
            <a:endParaRPr lang="ru-RU" sz="1200" b="1" dirty="0">
              <a:solidFill>
                <a:schemeClr val="tx2">
                  <a:lumMod val="60000"/>
                  <a:lumOff val="40000"/>
                </a:schemeClr>
              </a:solidFill>
            </a:endParaRPr>
          </a:p>
          <a:p>
            <a:pPr>
              <a:buFont typeface="Wingdings" panose="05000000000000000000" pitchFamily="2" charset="2"/>
              <a:buChar char="ü"/>
            </a:pPr>
            <a:r>
              <a:rPr lang="zh-CN" altLang="en-US" sz="1100" dirty="0"/>
              <a:t>布拉戈维申斯克市市长改善投资环境和发展企业理事会</a:t>
            </a:r>
            <a:endParaRPr lang="ru-RU" sz="1100" dirty="0"/>
          </a:p>
          <a:p>
            <a:pPr>
              <a:buFont typeface="Wingdings" panose="05000000000000000000" pitchFamily="2" charset="2"/>
              <a:buChar char="ü"/>
            </a:pPr>
            <a:r>
              <a:rPr lang="zh-CN" altLang="en-US" sz="1100" dirty="0"/>
              <a:t>布拉戈维申斯克市经济发展投资管理局“一个窗口”投资项目跟综服务</a:t>
            </a:r>
            <a:endParaRPr lang="ru-RU" sz="1100" dirty="0"/>
          </a:p>
          <a:p>
            <a:pPr>
              <a:buFont typeface="Wingdings" panose="05000000000000000000" pitchFamily="2" charset="2"/>
              <a:buChar char="ü"/>
            </a:pPr>
            <a:r>
              <a:rPr lang="zh-CN" altLang="en-US" sz="1100" dirty="0"/>
              <a:t>实施布拉戈维申斯克市营造良好投资环境市政机构活动标准</a:t>
            </a:r>
            <a:endParaRPr lang="ru-RU" sz="1100" dirty="0"/>
          </a:p>
          <a:p>
            <a:pPr>
              <a:buFont typeface="Wingdings" panose="05000000000000000000" pitchFamily="2" charset="2"/>
              <a:buChar char="ü"/>
            </a:pPr>
            <a:r>
              <a:rPr lang="zh-CN" altLang="en-US" sz="1100" dirty="0"/>
              <a:t>根据俄罗斯联邦的预算立法将投资项目纳入市政规划</a:t>
            </a:r>
            <a:endParaRPr lang="ru-RU" sz="1100" dirty="0"/>
          </a:p>
        </p:txBody>
      </p:sp>
      <p:sp>
        <p:nvSpPr>
          <p:cNvPr id="11" name="TextBox 10"/>
          <p:cNvSpPr txBox="1"/>
          <p:nvPr/>
        </p:nvSpPr>
        <p:spPr>
          <a:xfrm>
            <a:off x="4932040" y="1130016"/>
            <a:ext cx="3744416" cy="307777"/>
          </a:xfrm>
          <a:prstGeom prst="rect">
            <a:avLst/>
          </a:prstGeom>
          <a:noFill/>
        </p:spPr>
        <p:txBody>
          <a:bodyPr wrap="square" rtlCol="0">
            <a:spAutoFit/>
          </a:bodyPr>
          <a:lstStyle/>
          <a:p>
            <a:pPr algn="ctr"/>
            <a:r>
              <a:rPr lang="zh-CN" altLang="en-US" sz="1400" b="1" dirty="0">
                <a:solidFill>
                  <a:schemeClr val="accent6">
                    <a:lumMod val="75000"/>
                  </a:schemeClr>
                </a:solidFill>
              </a:rPr>
              <a:t>投资活动的地方政府支持</a:t>
            </a:r>
          </a:p>
        </p:txBody>
      </p:sp>
      <p:cxnSp>
        <p:nvCxnSpPr>
          <p:cNvPr id="8" name="Прямая соединительная линия 7"/>
          <p:cNvCxnSpPr/>
          <p:nvPr/>
        </p:nvCxnSpPr>
        <p:spPr>
          <a:xfrm>
            <a:off x="4564071"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p:cNvPicPr>
            <a:picLocks noChangeAspect="1" noChangeArrowheads="1"/>
          </p:cNvPicPr>
          <p:nvPr/>
        </p:nvPicPr>
        <p:blipFill rotWithShape="1">
          <a:blip r:embed="rId3">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0" y="0"/>
            <a:ext cx="9143999" cy="1124744"/>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382874" y="116096"/>
            <a:ext cx="6178294" cy="584775"/>
          </a:xfrm>
          <a:prstGeom prst="rect">
            <a:avLst/>
          </a:prstGeom>
        </p:spPr>
        <p:txBody>
          <a:bodyPr wrap="none">
            <a:spAutoFit/>
          </a:bodyPr>
          <a:lstStyle/>
          <a:p>
            <a:r>
              <a:rPr lang="zh-CN" altLang="en-US" sz="3200" b="1" dirty="0" smtClean="0">
                <a:solidFill>
                  <a:schemeClr val="bg1"/>
                </a:solidFill>
                <a:cs typeface="Arial" pitchFamily="34" charset="0"/>
              </a:rPr>
              <a:t>国</a:t>
            </a:r>
            <a:r>
              <a:rPr lang="zh-CN" altLang="en-US" sz="3200" b="1" dirty="0">
                <a:solidFill>
                  <a:schemeClr val="bg1"/>
                </a:solidFill>
                <a:cs typeface="Arial" pitchFamily="34" charset="0"/>
              </a:rPr>
              <a:t>家政府级和市政府级扶持政策</a:t>
            </a:r>
            <a:r>
              <a:rPr lang="ru-RU" sz="3200" b="1" dirty="0">
                <a:solidFill>
                  <a:schemeClr val="bg1"/>
                </a:solidFill>
                <a:cs typeface="Arial" pitchFamily="34" charset="0"/>
              </a:rPr>
              <a:t> </a:t>
            </a:r>
            <a:endParaRPr lang="ru-RU" sz="3200" dirty="0">
              <a:solidFill>
                <a:schemeClr val="bg1"/>
              </a:solidFill>
              <a:cs typeface="Arial" pitchFamily="34" charset="0"/>
            </a:endParaRPr>
          </a:p>
        </p:txBody>
      </p:sp>
      <p:sp>
        <p:nvSpPr>
          <p:cNvPr id="16" name="Прямоугольник 15"/>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23</a:t>
            </a:r>
          </a:p>
        </p:txBody>
      </p:sp>
    </p:spTree>
    <p:extLst>
      <p:ext uri="{BB962C8B-B14F-4D97-AF65-F5344CB8AC3E}">
        <p14:creationId xmlns:p14="http://schemas.microsoft.com/office/powerpoint/2010/main" val="3537064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Прямоугольник 1"/>
          <p:cNvSpPr/>
          <p:nvPr/>
        </p:nvSpPr>
        <p:spPr>
          <a:xfrm>
            <a:off x="8820472" y="-1429792"/>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935224984"/>
              </p:ext>
            </p:extLst>
          </p:nvPr>
        </p:nvGraphicFramePr>
        <p:xfrm>
          <a:off x="467544" y="1952836"/>
          <a:ext cx="8208911" cy="4192354"/>
        </p:xfrm>
        <a:graphic>
          <a:graphicData uri="http://schemas.openxmlformats.org/drawingml/2006/table">
            <a:tbl>
              <a:tblPr firstRow="1" bandRow="1">
                <a:tableStyleId>{5C22544A-7EE6-4342-B048-85BDC9FD1C3A}</a:tableStyleId>
              </a:tblPr>
              <a:tblGrid>
                <a:gridCol w="2088231">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lnSpc>
                          <a:spcPct val="107000"/>
                        </a:lnSpc>
                        <a:spcAft>
                          <a:spcPts val="0"/>
                        </a:spcAft>
                      </a:pPr>
                      <a:r>
                        <a:rPr lang="zh-CN" altLang="en-US" sz="1200" dirty="0" smtClean="0">
                          <a:ln>
                            <a:noFill/>
                          </a:ln>
                          <a:effectLst/>
                          <a:latin typeface="+mn-lt"/>
                          <a:cs typeface="Times New Roman"/>
                        </a:rPr>
                        <a:t>布拉戈维申斯克市跨结雅河大桥建设项目</a:t>
                      </a:r>
                      <a:endParaRPr lang="en-US" sz="1200" dirty="0">
                        <a:ln>
                          <a:noFill/>
                        </a:ln>
                        <a:effectLst>
                          <a:outerShdw blurRad="38100" dist="19050" dir="2700000" algn="tl">
                            <a:schemeClr val="dk1">
                              <a:alpha val="40000"/>
                            </a:schemeClr>
                          </a:outerShdw>
                        </a:effectLst>
                        <a:latin typeface="+mn-lt"/>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1">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ru-RU"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阿穆尔州政府</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通过将车流重新分配到两个方向（旧桥和新桥）来优化车流</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a:t>
                      </a:r>
                      <a:endParaRPr lang="en-US" altLang="zh-CN"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跨桥总长</a:t>
                      </a:r>
                      <a:r>
                        <a:rPr lang="en-US" altLang="zh-CN" sz="1000" baseline="0" dirty="0" smtClean="0">
                          <a:latin typeface="Times New Roman" panose="02020603050405020304" pitchFamily="18" charset="0"/>
                          <a:cs typeface="Times New Roman" panose="02020603050405020304" pitchFamily="18" charset="0"/>
                        </a:rPr>
                        <a:t>9007</a:t>
                      </a:r>
                      <a:r>
                        <a:rPr lang="zh-CN" altLang="en-US" sz="1000" baseline="0" dirty="0" smtClean="0">
                          <a:latin typeface="Times New Roman" panose="02020603050405020304" pitchFamily="18" charset="0"/>
                          <a:cs typeface="Times New Roman" panose="02020603050405020304" pitchFamily="18" charset="0"/>
                        </a:rPr>
                        <a:t>米，其中</a:t>
                      </a:r>
                      <a:r>
                        <a:rPr lang="en-US" altLang="zh-CN" sz="1000" baseline="0" dirty="0" smtClean="0">
                          <a:latin typeface="Times New Roman" panose="02020603050405020304" pitchFamily="18" charset="0"/>
                          <a:cs typeface="Times New Roman" panose="02020603050405020304" pitchFamily="18" charset="0"/>
                        </a:rPr>
                        <a:t>1933</a:t>
                      </a:r>
                      <a:r>
                        <a:rPr lang="zh-CN" altLang="en-US" sz="1000" baseline="0" dirty="0" smtClean="0">
                          <a:latin typeface="Times New Roman" panose="02020603050405020304" pitchFamily="18" charset="0"/>
                          <a:cs typeface="Times New Roman" panose="02020603050405020304" pitchFamily="18" charset="0"/>
                        </a:rPr>
                        <a:t>米为直跨结雅河的桥梁，</a:t>
                      </a:r>
                      <a:r>
                        <a:rPr lang="en-US" altLang="zh-CN" sz="1000" baseline="0" dirty="0" smtClean="0">
                          <a:latin typeface="Times New Roman" panose="02020603050405020304" pitchFamily="18" charset="0"/>
                          <a:cs typeface="Times New Roman" panose="02020603050405020304" pitchFamily="18" charset="0"/>
                        </a:rPr>
                        <a:t>7074</a:t>
                      </a:r>
                      <a:r>
                        <a:rPr lang="zh-CN" altLang="en-US" sz="1000" baseline="0" dirty="0" smtClean="0">
                          <a:latin typeface="Times New Roman" panose="02020603050405020304" pitchFamily="18" charset="0"/>
                          <a:cs typeface="Times New Roman" panose="02020603050405020304" pitchFamily="18" charset="0"/>
                        </a:rPr>
                        <a:t>米为引桥。</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2023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19 740,70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58451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ru-RU" sz="1000" b="1" baseline="0" dirty="0" smtClean="0">
                          <a:latin typeface="Times New Roman" panose="02020603050405020304" pitchFamily="18" charset="0"/>
                          <a:cs typeface="Times New Roman" panose="02020603050405020304" pitchFamily="18" charset="0"/>
                        </a:rPr>
                        <a:t>, </a:t>
                      </a:r>
                      <a:r>
                        <a:rPr lang="zh-CN" altLang="en-US" sz="1000" b="1" baseline="0" dirty="0" smtClean="0">
                          <a:latin typeface="Times New Roman" panose="02020603050405020304" pitchFamily="18" charset="0"/>
                          <a:cs typeface="Times New Roman" panose="02020603050405020304" pitchFamily="18" charset="0"/>
                        </a:rPr>
                        <a:t>提供原材料、土地、资源</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endParaRPr lang="ru-RU" sz="1000" dirty="0" smtClean="0">
                        <a:latin typeface="Times New Roman" panose="02020603050405020304" pitchFamily="18" charset="0"/>
                        <a:cs typeface="Times New Roman" panose="02020603050405020304" pitchFamily="18" charset="0"/>
                      </a:endParaRPr>
                    </a:p>
                    <a:p>
                      <a:r>
                        <a:rPr lang="zh-CN" altLang="en-US" sz="1000" dirty="0" smtClean="0">
                          <a:latin typeface="Times New Roman" panose="02020603050405020304" pitchFamily="18" charset="0"/>
                          <a:cs typeface="Times New Roman" panose="02020603050405020304" pitchFamily="18" charset="0"/>
                        </a:rPr>
                        <a:t>项目文件制订完毕。已通过俄罗斯国家鉴定总局的鉴定。建设用地已在区域规划项目中标明。</a:t>
                      </a:r>
                    </a:p>
                    <a:p>
                      <a:r>
                        <a:rPr lang="zh-CN" altLang="en-US" sz="1000" dirty="0" smtClean="0">
                          <a:latin typeface="Times New Roman" panose="02020603050405020304" pitchFamily="18" charset="0"/>
                          <a:cs typeface="Times New Roman" panose="02020603050405020304" pitchFamily="18" charset="0"/>
                        </a:rPr>
                        <a:t>签署了建造横跨结雅河的桥梁的国家合同。</a:t>
                      </a:r>
                      <a:endParaRPr lang="en-US" altLang="zh-CN"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目前，跨构拖拉法已完成，正在桥梁螺旋工事安装中，毗邻高速公路</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布拉戈维申斯克通路</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的通道建设正在进行中。</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18434" name="Picture 2" descr="C:\Users\DailideDA\Downloads\c586f0999b00a615a864276cdca80c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9" b="6989"/>
          <a:stretch/>
        </p:blipFill>
        <p:spPr bwMode="auto">
          <a:xfrm>
            <a:off x="6098558" y="1"/>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DailideDA\Downloads\348lm2omdd6flb3rqnaaxjfhpih2qm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9"/>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DailideDA\Downloads\dji_0022-cop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7" b="170"/>
          <a:stretch/>
        </p:blipFill>
        <p:spPr bwMode="auto">
          <a:xfrm>
            <a:off x="-5235" y="0"/>
            <a:ext cx="3071105" cy="174647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itchFamily="18" charset="0"/>
              </a:rPr>
              <a:t>24</a:t>
            </a:r>
            <a:endParaRPr lang="ru-RU" sz="2600" b="1" dirty="0">
              <a:solidFill>
                <a:schemeClr val="bg1"/>
              </a:solidFill>
              <a:cs typeface="Times New Roman" pitchFamily="18" charset="0"/>
            </a:endParaRPr>
          </a:p>
        </p:txBody>
      </p:sp>
    </p:spTree>
    <p:extLst>
      <p:ext uri="{BB962C8B-B14F-4D97-AF65-F5344CB8AC3E}">
        <p14:creationId xmlns:p14="http://schemas.microsoft.com/office/powerpoint/2010/main" val="2904096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49578837"/>
              </p:ext>
            </p:extLst>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在布拉戈维申斯克市建设货物吞吐量超过</a:t>
                      </a:r>
                      <a:r>
                        <a:rPr lang="en-US" altLang="zh-CN" sz="1200" b="1" dirty="0" smtClean="0">
                          <a:solidFill>
                            <a:schemeClr val="bg1"/>
                          </a:solidFill>
                          <a:latin typeface="Times New Roman" panose="02020603050405020304" pitchFamily="18" charset="0"/>
                          <a:cs typeface="Times New Roman" panose="02020603050405020304" pitchFamily="18" charset="0"/>
                        </a:rPr>
                        <a:t>30</a:t>
                      </a:r>
                      <a:r>
                        <a:rPr lang="zh-CN" altLang="en-US" sz="1200" b="1" dirty="0" smtClean="0">
                          <a:solidFill>
                            <a:schemeClr val="bg1"/>
                          </a:solidFill>
                          <a:latin typeface="Times New Roman" panose="02020603050405020304" pitchFamily="18" charset="0"/>
                          <a:cs typeface="Times New Roman" panose="02020603050405020304" pitchFamily="18" charset="0"/>
                        </a:rPr>
                        <a:t>万吨现代运输和物流中心项目</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1">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ru-RU"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调度员</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 2801157631,</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布拉戈维申斯克市捷尼斯塔亚街 </a:t>
                      </a:r>
                      <a:r>
                        <a:rPr lang="en-US" altLang="zh-CN" sz="1000" baseline="0" dirty="0" smtClean="0">
                          <a:latin typeface="Times New Roman" panose="02020603050405020304" pitchFamily="18" charset="0"/>
                          <a:cs typeface="Times New Roman" panose="02020603050405020304" pitchFamily="18" charset="0"/>
                        </a:rPr>
                        <a:t>101/2 </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邮箱： </a:t>
                      </a:r>
                      <a:r>
                        <a:rPr lang="en-US" altLang="zh-CN" sz="1000" baseline="0" dirty="0" smtClean="0">
                          <a:latin typeface="Times New Roman" panose="02020603050405020304" pitchFamily="18" charset="0"/>
                          <a:cs typeface="Times New Roman" panose="02020603050405020304" pitchFamily="18" charset="0"/>
                        </a:rPr>
                        <a:t>mail@artk.ru</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提高质量，增加为阿穆尔州组织，企业和人口提供的运输和物流服务的数量和规模。</a:t>
                      </a:r>
                      <a:r>
                        <a:rPr lang="zh-CN" altLang="en-US" sz="1000" baseline="0" dirty="0" smtClean="0">
                          <a:latin typeface="Times New Roman" panose="02020603050405020304" pitchFamily="18" charset="0"/>
                          <a:cs typeface="Times New Roman" panose="02020603050405020304" pitchFamily="18" charset="0"/>
                        </a:rPr>
                        <a:t>货物吞吐量超过</a:t>
                      </a:r>
                      <a:r>
                        <a:rPr lang="en-US" altLang="zh-CN" sz="1000" baseline="0" dirty="0" smtClean="0">
                          <a:latin typeface="Times New Roman" panose="02020603050405020304" pitchFamily="18" charset="0"/>
                          <a:cs typeface="Times New Roman" panose="02020603050405020304" pitchFamily="18" charset="0"/>
                        </a:rPr>
                        <a:t>30</a:t>
                      </a:r>
                      <a:r>
                        <a:rPr lang="zh-CN" altLang="en-US" sz="1000" baseline="0" dirty="0" smtClean="0">
                          <a:latin typeface="Times New Roman" panose="02020603050405020304" pitchFamily="18" charset="0"/>
                          <a:cs typeface="Times New Roman" panose="02020603050405020304" pitchFamily="18" charset="0"/>
                        </a:rPr>
                        <a:t>万吨。</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564,56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贷款</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43211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准备阶段。列入全区重点投资项目清单。为全区重点投资项目的国家支持措施。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itchFamily="18" charset="0"/>
              </a:rPr>
              <a:t>25</a:t>
            </a:r>
            <a:endParaRPr lang="ru-RU" sz="2600" b="1" dirty="0">
              <a:solidFill>
                <a:schemeClr val="bg1"/>
              </a:solidFill>
              <a:cs typeface="Times New Roman" pitchFamily="18" charset="0"/>
            </a:endParaRPr>
          </a:p>
        </p:txBody>
      </p:sp>
    </p:spTree>
    <p:extLst>
      <p:ext uri="{BB962C8B-B14F-4D97-AF65-F5344CB8AC3E}">
        <p14:creationId xmlns:p14="http://schemas.microsoft.com/office/powerpoint/2010/main" val="3773226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a:fillRect/>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nvGraphicFramePr>
        <p:xfrm>
          <a:off x="467544" y="1952836"/>
          <a:ext cx="8208911" cy="4256123"/>
        </p:xfrm>
        <a:graphic>
          <a:graphicData uri="http://schemas.openxmlformats.org/drawingml/2006/table">
            <a:tbl>
              <a:tblPr firstRow="1" bandRow="1">
                <a:tableStyleId>{5C22544A-7EE6-4342-B048-85BDC9FD1C3A}</a:tableStyleId>
              </a:tblPr>
              <a:tblGrid>
                <a:gridCol w="2088231">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布拉戈维申斯克国际机场（伊格纳季耶沃）基础设施的创建，重建，现代化和运营，为国际和国内航空公司提供服务</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ABS</a:t>
                      </a:r>
                      <a:r>
                        <a:rPr lang="zh-CN" altLang="en-US" sz="1000" dirty="0" smtClean="0">
                          <a:latin typeface="Times New Roman" panose="02020603050405020304" pitchFamily="18" charset="0"/>
                          <a:cs typeface="Times New Roman" panose="02020603050405020304" pitchFamily="18" charset="0"/>
                        </a:rPr>
                        <a:t>布拉戈维申斯克</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zh-CN" altLang="en-US" sz="1000" baseline="0" dirty="0" smtClean="0">
                          <a:latin typeface="Times New Roman" panose="02020603050405020304" pitchFamily="18" charset="0"/>
                          <a:cs typeface="Times New Roman" panose="02020603050405020304" pitchFamily="18" charset="0"/>
                        </a:rPr>
                        <a:t> </a:t>
                      </a:r>
                      <a:r>
                        <a:rPr lang="ru-RU" sz="1000" dirty="0" smtClean="0">
                          <a:latin typeface="Times New Roman" panose="02020603050405020304" pitchFamily="18" charset="0"/>
                          <a:cs typeface="Times New Roman" panose="02020603050405020304" pitchFamily="18" charset="0"/>
                        </a:rPr>
                        <a:t>9705142240,</a:t>
                      </a:r>
                      <a:endParaRPr lang="ru-RU"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莫斯科，瓦洛瓦亚街</a:t>
                      </a:r>
                      <a:r>
                        <a:rPr lang="en-US" altLang="zh-CN" sz="1000" baseline="0" dirty="0" smtClean="0">
                          <a:latin typeface="Times New Roman" panose="02020603050405020304" pitchFamily="18" charset="0"/>
                          <a:cs typeface="Times New Roman" panose="02020603050405020304" pitchFamily="18" charset="0"/>
                        </a:rPr>
                        <a:t>26</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楼，房间</a:t>
                      </a:r>
                      <a:r>
                        <a:rPr lang="en-US" altLang="zh-CN" sz="1000" baseline="0" dirty="0" smtClean="0">
                          <a:latin typeface="Times New Roman" panose="02020603050405020304" pitchFamily="18" charset="0"/>
                          <a:cs typeface="Times New Roman" panose="02020603050405020304" pitchFamily="18" charset="0"/>
                        </a:rPr>
                        <a:t>25</a:t>
                      </a:r>
                      <a:r>
                        <a:rPr lang="zh-CN" altLang="en-US" sz="1000" baseline="0" dirty="0" smtClean="0">
                          <a:latin typeface="Times New Roman" panose="02020603050405020304" pitchFamily="18" charset="0"/>
                          <a:cs typeface="Times New Roman" panose="02020603050405020304" pitchFamily="18" charset="0"/>
                        </a:rPr>
                        <a:t>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建设一座每小时可容纳 </a:t>
                      </a:r>
                      <a:r>
                        <a:rPr lang="en-US" altLang="zh-CN" sz="1000" dirty="0" smtClean="0">
                          <a:latin typeface="Times New Roman" panose="02020603050405020304" pitchFamily="18" charset="0"/>
                          <a:cs typeface="Times New Roman" panose="02020603050405020304" pitchFamily="18" charset="0"/>
                        </a:rPr>
                        <a:t>600 </a:t>
                      </a:r>
                      <a:r>
                        <a:rPr lang="zh-CN" altLang="en-US" sz="1000" dirty="0" smtClean="0">
                          <a:latin typeface="Times New Roman" panose="02020603050405020304" pitchFamily="18" charset="0"/>
                          <a:cs typeface="Times New Roman" panose="02020603050405020304" pitchFamily="18" charset="0"/>
                        </a:rPr>
                        <a:t>名乘客的新机场综合体，并重建现有航站楼。</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6 040,00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预算资金与</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政府和社会资本合作</a:t>
                      </a:r>
                      <a:r>
                        <a:rPr lang="ru-RU" sz="100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432261">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endParaRPr lang="en-US" altLang="zh-CN"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p>
                      <a:r>
                        <a:rPr lang="zh-CN" altLang="en-US" sz="1000" baseline="0" dirty="0" smtClean="0">
                          <a:latin typeface="Times New Roman" panose="02020603050405020304" pitchFamily="18" charset="0"/>
                          <a:cs typeface="Times New Roman" panose="02020603050405020304" pitchFamily="18" charset="0"/>
                        </a:rPr>
                        <a:t>需要新建</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改造工程基础设施（技术接通）。</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a:fillRect/>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a:fillRect/>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a:fillRect/>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anose="02020603050405020304" pitchFamily="18" charset="0"/>
              </a:rPr>
              <a:t>26</a:t>
            </a:r>
            <a:endParaRPr lang="ru-RU" sz="26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016502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a:fillRect/>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nvGraphicFramePr>
        <p:xfrm>
          <a:off x="467544" y="1952836"/>
          <a:ext cx="8208912" cy="4256123"/>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lnSpc>
                          <a:spcPct val="107000"/>
                        </a:lnSpc>
                        <a:spcAft>
                          <a:spcPts val="0"/>
                        </a:spcAft>
                      </a:pPr>
                      <a:r>
                        <a:rPr lang="zh-CN" altLang="en-US" sz="1200" dirty="0" smtClean="0">
                          <a:ln>
                            <a:noFill/>
                          </a:ln>
                          <a:effectLst>
                            <a:outerShdw blurRad="38100" dist="19050" dir="2700000" algn="tl">
                              <a:schemeClr val="dk1">
                                <a:alpha val="40000"/>
                              </a:schemeClr>
                            </a:outerShdw>
                          </a:effectLst>
                        </a:rPr>
                        <a:t>布拉戈维申斯克市“北部住宅区”开发项目</a:t>
                      </a:r>
                      <a:endParaRPr lang="ru-RU" sz="900" dirty="0">
                        <a:effectLst/>
                        <a:latin typeface="+mn-lt"/>
                        <a:ea typeface="Calibri" panose="020F0502020204030204"/>
                        <a:cs typeface="Times New Roman" panose="02020603050405020304"/>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48496">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p>
                    <a:p>
                      <a:r>
                        <a:rPr lang="zh-CN" altLang="en-US" sz="1000" baseline="0" dirty="0" smtClean="0">
                          <a:latin typeface="Times New Roman" panose="02020603050405020304" pitchFamily="18" charset="0"/>
                          <a:cs typeface="Times New Roman" panose="02020603050405020304" pitchFamily="18" charset="0"/>
                        </a:rPr>
                        <a:t>克罗列韦茨基安德烈阿纳托利耶维奇</a:t>
                      </a:r>
                      <a:r>
                        <a:rPr lang="ru-RU"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233-817.</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0032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该项目包括建设：一个面积为 </a:t>
                      </a:r>
                      <a:r>
                        <a:rPr lang="en-US" altLang="zh-CN" sz="1000" dirty="0" smtClean="0">
                          <a:latin typeface="Times New Roman" panose="02020603050405020304" pitchFamily="18" charset="0"/>
                          <a:cs typeface="Times New Roman" panose="02020603050405020304" pitchFamily="18" charset="0"/>
                        </a:rPr>
                        <a:t>237 </a:t>
                      </a:r>
                      <a:r>
                        <a:rPr lang="zh-CN" altLang="en-US" sz="1000" dirty="0" smtClean="0">
                          <a:latin typeface="Times New Roman" panose="02020603050405020304" pitchFamily="18" charset="0"/>
                          <a:cs typeface="Times New Roman" panose="02020603050405020304" pitchFamily="18" charset="0"/>
                        </a:rPr>
                        <a:t>公顷的新区。 房屋总面积</a:t>
                      </a:r>
                      <a:r>
                        <a:rPr lang="en-US" altLang="zh-CN" sz="1000" dirty="0" smtClean="0">
                          <a:latin typeface="Times New Roman" panose="02020603050405020304" pitchFamily="18" charset="0"/>
                          <a:cs typeface="Times New Roman" panose="02020603050405020304" pitchFamily="18" charset="0"/>
                        </a:rPr>
                        <a:t>170</a:t>
                      </a:r>
                      <a:r>
                        <a:rPr lang="zh-CN" altLang="en-US" sz="1000" dirty="0" smtClean="0">
                          <a:latin typeface="Times New Roman" panose="02020603050405020304" pitchFamily="18" charset="0"/>
                          <a:cs typeface="Times New Roman" panose="02020603050405020304" pitchFamily="18" charset="0"/>
                        </a:rPr>
                        <a:t>万平方米</a:t>
                      </a:r>
                      <a:r>
                        <a:rPr lang="en-US" altLang="zh-CN" sz="1000" dirty="0" smtClean="0">
                          <a:latin typeface="Times New Roman" panose="02020603050405020304" pitchFamily="18" charset="0"/>
                          <a:cs typeface="Times New Roman" panose="02020603050405020304" pitchFamily="18" charset="0"/>
                        </a:rPr>
                        <a:t>; </a:t>
                      </a:r>
                      <a:r>
                        <a:rPr lang="en-US" altLang="zh-CN" sz="1000" baseline="0" dirty="0" smtClean="0">
                          <a:latin typeface="Times New Roman" panose="02020603050405020304" pitchFamily="18" charset="0"/>
                          <a:cs typeface="Times New Roman" panose="02020603050405020304" pitchFamily="18" charset="0"/>
                        </a:rPr>
                        <a:t> </a:t>
                      </a:r>
                      <a:r>
                        <a:rPr lang="en-US" altLang="zh-CN" sz="1000" dirty="0" smtClean="0">
                          <a:latin typeface="Times New Roman" panose="02020603050405020304" pitchFamily="18" charset="0"/>
                          <a:cs typeface="Times New Roman" panose="02020603050405020304" pitchFamily="18" charset="0"/>
                        </a:rPr>
                        <a:t>3980 </a:t>
                      </a:r>
                      <a:r>
                        <a:rPr lang="zh-CN" altLang="en-US" sz="1000" dirty="0" smtClean="0">
                          <a:latin typeface="Times New Roman" panose="02020603050405020304" pitchFamily="18" charset="0"/>
                          <a:cs typeface="Times New Roman" panose="02020603050405020304" pitchFamily="18" charset="0"/>
                        </a:rPr>
                        <a:t>个学前机构名额； </a:t>
                      </a:r>
                      <a:r>
                        <a:rPr lang="en-US" altLang="zh-CN" sz="1000" dirty="0" smtClean="0">
                          <a:latin typeface="Times New Roman" panose="02020603050405020304" pitchFamily="18" charset="0"/>
                          <a:cs typeface="Times New Roman" panose="02020603050405020304" pitchFamily="18" charset="0"/>
                        </a:rPr>
                        <a:t>8840</a:t>
                      </a:r>
                      <a:r>
                        <a:rPr lang="zh-CN" altLang="en-US" sz="1000" dirty="0" smtClean="0">
                          <a:latin typeface="Times New Roman" panose="02020603050405020304" pitchFamily="18" charset="0"/>
                          <a:cs typeface="Times New Roman" panose="02020603050405020304" pitchFamily="18" charset="0"/>
                        </a:rPr>
                        <a:t>个体校学生名额。</a:t>
                      </a:r>
                    </a:p>
                    <a:p>
                      <a:r>
                        <a:rPr lang="zh-CN" altLang="en-US" sz="1000" baseline="0" dirty="0" smtClean="0">
                          <a:latin typeface="Times New Roman" panose="02020603050405020304" pitchFamily="18" charset="0"/>
                          <a:cs typeface="Times New Roman" panose="02020603050405020304" pitchFamily="18" charset="0"/>
                        </a:rPr>
                        <a:t>可用文件：可行性研究、建设用地分配。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2007</a:t>
                      </a:r>
                      <a:r>
                        <a:rPr lang="ru-RU" sz="1000" baseline="0" dirty="0" smtClean="0">
                          <a:latin typeface="Times New Roman" panose="02020603050405020304" pitchFamily="18" charset="0"/>
                          <a:cs typeface="Times New Roman" panose="02020603050405020304" pitchFamily="18" charset="0"/>
                        </a:rPr>
                        <a:t> – 2036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95879">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98 797,00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7">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432261">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p>
                    <a:p>
                      <a:r>
                        <a:rPr lang="zh-CN" altLang="en-US" sz="1000" baseline="0" dirty="0" smtClean="0">
                          <a:latin typeface="Times New Roman" panose="02020603050405020304" pitchFamily="18" charset="0"/>
                          <a:cs typeface="Times New Roman" panose="02020603050405020304" pitchFamily="18" charset="0"/>
                        </a:rPr>
                        <a:t>工程基础设施和住房建设正在进行，社会基础设施建设项目前期研究</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a:fillRect/>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a:fillRect/>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a:fillRect/>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anose="02020603050405020304" pitchFamily="18" charset="0"/>
              </a:rPr>
              <a:t>27</a:t>
            </a:r>
            <a:endParaRPr lang="ru-RU" sz="26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56721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634041518"/>
              </p:ext>
            </p:extLst>
          </p:nvPr>
        </p:nvGraphicFramePr>
        <p:xfrm>
          <a:off x="467544" y="1952836"/>
          <a:ext cx="8208912" cy="4090743"/>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ln>
                            <a:noFill/>
                          </a:ln>
                          <a:solidFill>
                            <a:schemeClr val="bg1"/>
                          </a:solidFill>
                          <a:effectLst>
                            <a:outerShdw blurRad="38100" dist="19050" dir="2700000" algn="tl">
                              <a:schemeClr val="dk1">
                                <a:alpha val="40000"/>
                              </a:schemeClr>
                            </a:outerShdw>
                          </a:effectLst>
                        </a:rPr>
                        <a:t>“北部住宅区”</a:t>
                      </a:r>
                      <a:r>
                        <a:rPr lang="zh-CN" altLang="en-US" sz="1200" b="1" dirty="0" smtClean="0">
                          <a:solidFill>
                            <a:schemeClr val="bg1"/>
                          </a:solidFill>
                          <a:latin typeface="Times New Roman" panose="02020603050405020304" pitchFamily="18" charset="0"/>
                          <a:cs typeface="Times New Roman" panose="02020603050405020304" pitchFamily="18" charset="0"/>
                        </a:rPr>
                        <a:t>建设</a:t>
                      </a:r>
                      <a:r>
                        <a:rPr lang="zh-CN" altLang="en-US" sz="1200" dirty="0" smtClean="0">
                          <a:ln>
                            <a:noFill/>
                          </a:ln>
                          <a:solidFill>
                            <a:schemeClr val="bg1"/>
                          </a:solidFill>
                          <a:effectLst>
                            <a:outerShdw blurRad="38100" dist="19050" dir="2700000" algn="tl">
                              <a:schemeClr val="dk1">
                                <a:alpha val="40000"/>
                              </a:schemeClr>
                            </a:outerShdw>
                          </a:effectLst>
                        </a:rPr>
                        <a:t>项目</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专业开发商</a:t>
                      </a:r>
                      <a:r>
                        <a:rPr lang="en-US" altLang="zh-CN" sz="1000" dirty="0" smtClean="0">
                          <a:latin typeface="Times New Roman" panose="02020603050405020304" pitchFamily="18" charset="0"/>
                          <a:cs typeface="Times New Roman" panose="02020603050405020304" pitchFamily="18" charset="0"/>
                        </a:rPr>
                        <a:t>“PIK</a:t>
                      </a:r>
                      <a:r>
                        <a:rPr lang="zh-CN" altLang="en-US" sz="1000" dirty="0" smtClean="0">
                          <a:latin typeface="Times New Roman" panose="02020603050405020304" pitchFamily="18" charset="0"/>
                          <a:cs typeface="Times New Roman" panose="02020603050405020304" pitchFamily="18" charset="0"/>
                        </a:rPr>
                        <a:t>布拉戈维申斯克</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2801265933</a:t>
                      </a:r>
                      <a:endParaRPr lang="ru-RU" sz="1000" dirty="0" smtClean="0">
                        <a:latin typeface="Times New Roman" panose="02020603050405020304" pitchFamily="18" charset="0"/>
                        <a:cs typeface="Times New Roman" panose="02020603050405020304" pitchFamily="18" charset="0"/>
                      </a:endParaRPr>
                    </a:p>
                    <a:p>
                      <a:r>
                        <a:rPr lang="en-US" altLang="zh-CN" sz="1000" baseline="0" dirty="0" smtClean="0">
                          <a:latin typeface="Times New Roman" panose="02020603050405020304" pitchFamily="18" charset="0"/>
                          <a:cs typeface="Times New Roman" panose="02020603050405020304" pitchFamily="18" charset="0"/>
                        </a:rPr>
                        <a:t>675029</a:t>
                      </a:r>
                      <a:r>
                        <a:rPr lang="zh-CN" altLang="en-US" sz="1000" baseline="0" dirty="0" smtClean="0">
                          <a:latin typeface="Times New Roman" panose="02020603050405020304" pitchFamily="18" charset="0"/>
                          <a:cs typeface="Times New Roman" panose="02020603050405020304" pitchFamily="18" charset="0"/>
                        </a:rPr>
                        <a:t>，阿穆尔州，布拉戈维申斯克市，泽伊斯卡亚街</a:t>
                      </a:r>
                      <a:r>
                        <a:rPr lang="en-US" altLang="zh-CN" sz="1000" baseline="0" dirty="0" smtClean="0">
                          <a:latin typeface="Times New Roman" panose="02020603050405020304" pitchFamily="18" charset="0"/>
                          <a:cs typeface="Times New Roman" panose="02020603050405020304" pitchFamily="18" charset="0"/>
                        </a:rPr>
                        <a:t>136</a:t>
                      </a:r>
                      <a:r>
                        <a:rPr lang="zh-CN" altLang="en-US" sz="1000" baseline="0" dirty="0" smtClean="0">
                          <a:latin typeface="Times New Roman" panose="02020603050405020304" pitchFamily="18" charset="0"/>
                          <a:cs typeface="Times New Roman" panose="02020603050405020304" pitchFamily="18" charset="0"/>
                        </a:rPr>
                        <a:t>号，办公室 </a:t>
                      </a:r>
                      <a:r>
                        <a:rPr lang="en-US" altLang="zh-CN" sz="1000" baseline="0" dirty="0" smtClean="0">
                          <a:latin typeface="Times New Roman" panose="02020603050405020304" pitchFamily="18" charset="0"/>
                          <a:cs typeface="Times New Roman" panose="02020603050405020304" pitchFamily="18" charset="0"/>
                        </a:rPr>
                        <a:t>503</a:t>
                      </a:r>
                      <a:r>
                        <a:rPr lang="zh-CN" altLang="en-US" sz="1000" baseline="0" dirty="0" smtClean="0">
                          <a:latin typeface="Times New Roman" panose="02020603050405020304" pitchFamily="18" charset="0"/>
                          <a:cs typeface="Times New Roman" panose="02020603050405020304" pitchFamily="18" charset="0"/>
                        </a:rPr>
                        <a:t>号，电话 </a:t>
                      </a:r>
                      <a:r>
                        <a:rPr lang="en-US" altLang="zh-CN" sz="1000" baseline="0" dirty="0" smtClean="0">
                          <a:latin typeface="Times New Roman" panose="02020603050405020304" pitchFamily="18" charset="0"/>
                          <a:cs typeface="Times New Roman" panose="02020603050405020304" pitchFamily="18" charset="0"/>
                        </a:rPr>
                        <a:t>8 (914) 152-70-00</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44028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为布拉戈维申斯克市的人口提供了 </a:t>
                      </a:r>
                      <a:r>
                        <a:rPr lang="en-US" altLang="zh-CN" sz="1000" dirty="0" smtClean="0">
                          <a:latin typeface="Times New Roman" panose="02020603050405020304" pitchFamily="18" charset="0"/>
                          <a:cs typeface="Times New Roman" panose="02020603050405020304" pitchFamily="18" charset="0"/>
                        </a:rPr>
                        <a:t>10120 </a:t>
                      </a:r>
                      <a:r>
                        <a:rPr lang="zh-CN" altLang="en-US" sz="1000" dirty="0" smtClean="0">
                          <a:latin typeface="Times New Roman" panose="02020603050405020304" pitchFamily="18" charset="0"/>
                          <a:cs typeface="Times New Roman" panose="02020603050405020304" pitchFamily="18" charset="0"/>
                        </a:rPr>
                        <a:t>人的住房。</a:t>
                      </a:r>
                      <a:endParaRPr lang="en-US" altLang="zh-CN" sz="1000" dirty="0" smtClean="0">
                        <a:latin typeface="Times New Roman" panose="02020603050405020304" pitchFamily="18" charset="0"/>
                        <a:cs typeface="Times New Roman" panose="02020603050405020304" pitchFamily="18" charset="0"/>
                      </a:endParaRPr>
                    </a:p>
                    <a:p>
                      <a:r>
                        <a:rPr lang="zh-CN" altLang="en-US" sz="1000" dirty="0" smtClean="0">
                          <a:latin typeface="Times New Roman" panose="02020603050405020304" pitchFamily="18" charset="0"/>
                          <a:cs typeface="Times New Roman" panose="02020603050405020304" pitchFamily="18" charset="0"/>
                        </a:rPr>
                        <a:t>建设总面积</a:t>
                      </a:r>
                      <a:r>
                        <a:rPr lang="en-US" altLang="zh-CN" sz="1000" dirty="0" smtClean="0">
                          <a:latin typeface="Times New Roman" panose="02020603050405020304" pitchFamily="18" charset="0"/>
                          <a:cs typeface="Times New Roman" panose="02020603050405020304" pitchFamily="18" charset="0"/>
                        </a:rPr>
                        <a:t>188181.52</a:t>
                      </a:r>
                      <a:r>
                        <a:rPr lang="zh-CN" altLang="en-US" sz="1000" dirty="0" smtClean="0">
                          <a:latin typeface="Times New Roman" panose="02020603050405020304" pitchFamily="18" charset="0"/>
                          <a:cs typeface="Times New Roman" panose="02020603050405020304" pitchFamily="18" charset="0"/>
                        </a:rPr>
                        <a:t>平方米的公寓楼。</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2035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16 183,65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贷款</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823079">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dirty="0" smtClean="0">
                          <a:latin typeface="Times New Roman" panose="02020603050405020304" pitchFamily="18" charset="0"/>
                          <a:cs typeface="Times New Roman" panose="02020603050405020304" pitchFamily="18" charset="0"/>
                        </a:rPr>
                        <a:t>实施中。列入全区重点投资项目清单。为全区重点投资项目的国家支持措施。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8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178-</a:t>
                      </a:r>
                      <a:r>
                        <a:rPr lang="ru-RU" altLang="zh-CN" sz="1000" baseline="0" dirty="0" smtClean="0">
                          <a:latin typeface="Times New Roman" panose="02020603050405020304" pitchFamily="18" charset="0"/>
                          <a:cs typeface="Times New Roman" panose="02020603050405020304" pitchFamily="18" charset="0"/>
                        </a:rPr>
                        <a:t>р </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号命令，该项目被认定为大型投资项目。实施投资项目所需基础设施： 供热：建设容量</a:t>
                      </a:r>
                      <a:r>
                        <a:rPr lang="en-US" altLang="zh-CN" sz="1000" baseline="0" dirty="0" smtClean="0">
                          <a:latin typeface="Times New Roman" panose="02020603050405020304" pitchFamily="18" charset="0"/>
                          <a:cs typeface="Times New Roman" panose="02020603050405020304" pitchFamily="18" charset="0"/>
                        </a:rPr>
                        <a:t>80</a:t>
                      </a:r>
                      <a:r>
                        <a:rPr lang="zh-CN" altLang="en-US" sz="1000" baseline="0" dirty="0" smtClean="0">
                          <a:latin typeface="Times New Roman" panose="02020603050405020304" pitchFamily="18" charset="0"/>
                          <a:cs typeface="Times New Roman" panose="02020603050405020304" pitchFamily="18" charset="0"/>
                        </a:rPr>
                        <a:t>千兆卡的燃气锅炉房。供水：取水口重建、供水管道竣工、街区管网及现有场地重建。排水：污水处理厂，主收集器，管道内网，充气站</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号，谢韦尔纳亚街，肉类加工厂的重建。</a:t>
                      </a:r>
                    </a:p>
                    <a:p>
                      <a:pPr algn="l"/>
                      <a:r>
                        <a:rPr lang="zh-CN" altLang="en-US" sz="1000" baseline="0" dirty="0" smtClean="0">
                          <a:latin typeface="Times New Roman" panose="02020603050405020304" pitchFamily="18" charset="0"/>
                          <a:cs typeface="Times New Roman" panose="02020603050405020304" pitchFamily="18" charset="0"/>
                        </a:rPr>
                        <a:t>供电：从“</a:t>
                      </a:r>
                      <a:r>
                        <a:rPr lang="en-US" altLang="zh-CN" sz="1000" baseline="0" dirty="0" smtClean="0">
                          <a:latin typeface="Times New Roman" panose="02020603050405020304" pitchFamily="18" charset="0"/>
                          <a:cs typeface="Times New Roman" panose="02020603050405020304" pitchFamily="18" charset="0"/>
                        </a:rPr>
                        <a:t>DRSK</a:t>
                      </a:r>
                      <a:r>
                        <a:rPr lang="zh-CN" altLang="en-US" sz="1000" baseline="0" dirty="0" smtClean="0">
                          <a:latin typeface="Times New Roman" panose="02020603050405020304" pitchFamily="18" charset="0"/>
                          <a:cs typeface="Times New Roman" panose="02020603050405020304" pitchFamily="18" charset="0"/>
                        </a:rPr>
                        <a:t>”股份公司的变电站到该社区负荷中心建设</a:t>
                      </a:r>
                      <a:r>
                        <a:rPr lang="en-US" altLang="zh-CN" sz="1000" baseline="0" dirty="0" smtClean="0">
                          <a:latin typeface="Times New Roman" panose="02020603050405020304" pitchFamily="18" charset="0"/>
                          <a:cs typeface="Times New Roman" panose="02020603050405020304" pitchFamily="18" charset="0"/>
                        </a:rPr>
                        <a:t>10</a:t>
                      </a:r>
                      <a:r>
                        <a:rPr lang="zh-CN" altLang="en-US" sz="1000" baseline="0" dirty="0" smtClean="0">
                          <a:latin typeface="Times New Roman" panose="02020603050405020304" pitchFamily="18" charset="0"/>
                          <a:cs typeface="Times New Roman" panose="02020603050405020304" pitchFamily="18" charset="0"/>
                        </a:rPr>
                        <a:t>千伏网。</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建设一座</a:t>
                      </a:r>
                      <a:r>
                        <a:rPr lang="en-US" altLang="zh-CN" sz="1000" baseline="0" dirty="0" smtClean="0">
                          <a:latin typeface="Times New Roman" panose="02020603050405020304" pitchFamily="18" charset="0"/>
                          <a:cs typeface="Times New Roman" panose="02020603050405020304" pitchFamily="18" charset="0"/>
                        </a:rPr>
                        <a:t>10</a:t>
                      </a:r>
                      <a:r>
                        <a:rPr lang="zh-CN" altLang="en-US" sz="1000" baseline="0" dirty="0" smtClean="0">
                          <a:latin typeface="Times New Roman" panose="02020603050405020304" pitchFamily="18" charset="0"/>
                          <a:cs typeface="Times New Roman" panose="02020603050405020304" pitchFamily="18" charset="0"/>
                        </a:rPr>
                        <a:t>千伏配电点和</a:t>
                      </a:r>
                      <a:r>
                        <a:rPr lang="en-US" altLang="zh-CN" sz="1000" baseline="0" dirty="0" smtClean="0">
                          <a:latin typeface="Times New Roman" panose="02020603050405020304" pitchFamily="18" charset="0"/>
                          <a:cs typeface="Times New Roman" panose="02020603050405020304" pitchFamily="18" charset="0"/>
                        </a:rPr>
                        <a:t>3</a:t>
                      </a:r>
                      <a:r>
                        <a:rPr lang="zh-CN" altLang="en-US" sz="1000" baseline="0" dirty="0" smtClean="0">
                          <a:latin typeface="Times New Roman" panose="02020603050405020304" pitchFamily="18" charset="0"/>
                          <a:cs typeface="Times New Roman" panose="02020603050405020304" pitchFamily="18" charset="0"/>
                        </a:rPr>
                        <a:t>座</a:t>
                      </a:r>
                      <a:r>
                        <a:rPr lang="en-US" altLang="zh-CN" sz="1000" baseline="0" dirty="0" smtClean="0">
                          <a:latin typeface="Times New Roman" panose="02020603050405020304" pitchFamily="18" charset="0"/>
                          <a:cs typeface="Times New Roman" panose="02020603050405020304" pitchFamily="18" charset="0"/>
                        </a:rPr>
                        <a:t>10/0.4</a:t>
                      </a:r>
                      <a:r>
                        <a:rPr lang="zh-CN" altLang="en-US" sz="1000" baseline="0" dirty="0" smtClean="0">
                          <a:latin typeface="Times New Roman" panose="02020603050405020304" pitchFamily="18" charset="0"/>
                          <a:cs typeface="Times New Roman" panose="02020603050405020304" pitchFamily="18" charset="0"/>
                        </a:rPr>
                        <a:t>千伏变电站，总容量兆瓦，建设从</a:t>
                      </a:r>
                      <a:r>
                        <a:rPr lang="en-US" altLang="zh-CN" sz="1000" baseline="0" dirty="0" smtClean="0">
                          <a:latin typeface="Times New Roman" panose="02020603050405020304" pitchFamily="18" charset="0"/>
                          <a:cs typeface="Times New Roman" panose="02020603050405020304" pitchFamily="18" charset="0"/>
                        </a:rPr>
                        <a:t>10/0.4</a:t>
                      </a:r>
                      <a:r>
                        <a:rPr lang="zh-CN" altLang="en-US" sz="1000" baseline="0" dirty="0" smtClean="0">
                          <a:latin typeface="Times New Roman" panose="02020603050405020304" pitchFamily="18" charset="0"/>
                          <a:cs typeface="Times New Roman" panose="02020603050405020304" pitchFamily="18" charset="0"/>
                        </a:rPr>
                        <a:t>变电站到基础设施的</a:t>
                      </a:r>
                      <a:r>
                        <a:rPr lang="en-US" altLang="zh-CN" sz="1000" baseline="0" dirty="0" smtClean="0">
                          <a:latin typeface="Times New Roman" panose="02020603050405020304" pitchFamily="18" charset="0"/>
                          <a:cs typeface="Times New Roman" panose="02020603050405020304" pitchFamily="18" charset="0"/>
                        </a:rPr>
                        <a:t>0.4</a:t>
                      </a:r>
                      <a:r>
                        <a:rPr lang="zh-CN" altLang="en-US" sz="1000" baseline="0" dirty="0" smtClean="0">
                          <a:latin typeface="Times New Roman" panose="02020603050405020304" pitchFamily="18" charset="0"/>
                          <a:cs typeface="Times New Roman" panose="02020603050405020304" pitchFamily="18" charset="0"/>
                        </a:rPr>
                        <a:t>千伏网。住宅区一期工程正在进行中。</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Tree>
    <p:extLst>
      <p:ext uri="{BB962C8B-B14F-4D97-AF65-F5344CB8AC3E}">
        <p14:creationId xmlns:p14="http://schemas.microsoft.com/office/powerpoint/2010/main" val="1964434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027267952"/>
              </p:ext>
            </p:extLst>
          </p:nvPr>
        </p:nvGraphicFramePr>
        <p:xfrm>
          <a:off x="464926" y="1952836"/>
          <a:ext cx="8208912" cy="4197672"/>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900100">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布拉戈维申斯克市自治组织苗圃村“伊戈纳奇耶夫庄园”建设项目</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476488">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“布列亚住宅工业建筑”有限责任公司，</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2801096964,</a:t>
                      </a:r>
                      <a:endParaRPr lang="ru-RU" sz="100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布拉戈维申斯克市，纳戈尔纳亚街</a:t>
                      </a:r>
                      <a:r>
                        <a:rPr lang="en-US" altLang="zh-CN" sz="1000" baseline="0" dirty="0" smtClean="0">
                          <a:latin typeface="Times New Roman" panose="02020603050405020304" pitchFamily="18" charset="0"/>
                          <a:cs typeface="Times New Roman" panose="02020603050405020304" pitchFamily="18" charset="0"/>
                        </a:rPr>
                        <a:t>15</a:t>
                      </a:r>
                      <a:r>
                        <a:rPr lang="en-US" sz="1000" baseline="0" dirty="0" smtClean="0">
                          <a:latin typeface="Times New Roman" panose="02020603050405020304" pitchFamily="18" charset="0"/>
                          <a:cs typeface="Times New Roman" panose="02020603050405020304" pitchFamily="18" charset="0"/>
                        </a:rPr>
                        <a:t>a</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(914) 538-28-06</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747648">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为</a:t>
                      </a:r>
                      <a:r>
                        <a:rPr lang="en-US" altLang="zh-CN" sz="1000" dirty="0" smtClean="0">
                          <a:latin typeface="Times New Roman" panose="02020603050405020304" pitchFamily="18" charset="0"/>
                          <a:cs typeface="Times New Roman" panose="02020603050405020304" pitchFamily="18" charset="0"/>
                        </a:rPr>
                        <a:t>1,35</a:t>
                      </a:r>
                      <a:r>
                        <a:rPr lang="zh-CN" altLang="en-US" sz="1000" dirty="0" smtClean="0">
                          <a:latin typeface="Times New Roman" panose="02020603050405020304" pitchFamily="18" charset="0"/>
                          <a:cs typeface="Times New Roman" panose="02020603050405020304" pitchFamily="18" charset="0"/>
                        </a:rPr>
                        <a:t>万名居民建造公寓楼、别墅、联排别墅</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为社会上没有保护的部分人口提供住房</a:t>
                      </a:r>
                      <a:r>
                        <a:rPr lang="en-US" altLang="zh-CN" sz="1000" dirty="0" smtClean="0">
                          <a:latin typeface="Times New Roman" panose="02020603050405020304" pitchFamily="18" charset="0"/>
                          <a:cs typeface="Times New Roman" panose="02020603050405020304" pitchFamily="18" charset="0"/>
                        </a:rPr>
                        <a:t>-1008</a:t>
                      </a:r>
                      <a:r>
                        <a:rPr lang="zh-CN" altLang="en-US" sz="1000" dirty="0" smtClean="0">
                          <a:latin typeface="Times New Roman" panose="02020603050405020304" pitchFamily="18" charset="0"/>
                          <a:cs typeface="Times New Roman" panose="02020603050405020304" pitchFamily="18" charset="0"/>
                        </a:rPr>
                        <a:t>人。</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2027</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18 123,61</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245932">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低层建筑和工程基础设施建设正在进行中。主干网络工程文件的开发已接近完成。</a:t>
                      </a:r>
                      <a:endParaRPr lang="ru-RU"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Tree>
    <p:extLst>
      <p:ext uri="{BB962C8B-B14F-4D97-AF65-F5344CB8AC3E}">
        <p14:creationId xmlns:p14="http://schemas.microsoft.com/office/powerpoint/2010/main" val="2182229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7179.jpg"/>
          <p:cNvPicPr>
            <a:picLocks noChangeAspect="1" noChangeArrowheads="1"/>
          </p:cNvPicPr>
          <p:nvPr/>
        </p:nvPicPr>
        <p:blipFill rotWithShape="1">
          <a:blip r:embed="rId2">
            <a:extLst>
              <a:ext uri="{28A0092B-C50C-407E-A947-70E740481C1C}">
                <a14:useLocalDpi xmlns:a14="http://schemas.microsoft.com/office/drawing/2010/main" val="0"/>
              </a:ext>
            </a:extLst>
          </a:blip>
          <a:srcRect t="33933" b="46647"/>
          <a:stretch/>
        </p:blipFill>
        <p:spPr bwMode="auto">
          <a:xfrm>
            <a:off x="-4" y="-1"/>
            <a:ext cx="9144002" cy="118344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 y="0"/>
            <a:ext cx="9143998" cy="1185902"/>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51520" y="344270"/>
            <a:ext cx="1008609" cy="584775"/>
          </a:xfrm>
          <a:prstGeom prst="rect">
            <a:avLst/>
          </a:prstGeom>
        </p:spPr>
        <p:txBody>
          <a:bodyPr wrap="none">
            <a:spAutoFit/>
          </a:bodyPr>
          <a:lstStyle/>
          <a:p>
            <a:r>
              <a:rPr lang="zh-CN" altLang="en-US" sz="3200" b="1" dirty="0">
                <a:solidFill>
                  <a:schemeClr val="bg1"/>
                </a:solidFill>
                <a:cs typeface="Arial" pitchFamily="34" charset="0"/>
              </a:rPr>
              <a:t>目录</a:t>
            </a:r>
            <a:endParaRPr lang="ru-RU" sz="3200" dirty="0">
              <a:solidFill>
                <a:schemeClr val="bg1"/>
              </a:solidFill>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50172774"/>
              </p:ext>
            </p:extLst>
          </p:nvPr>
        </p:nvGraphicFramePr>
        <p:xfrm>
          <a:off x="971600" y="1700808"/>
          <a:ext cx="7416825" cy="4251931"/>
        </p:xfrm>
        <a:graphic>
          <a:graphicData uri="http://schemas.openxmlformats.org/drawingml/2006/table">
            <a:tbl>
              <a:tblPr firstRow="1" firstCol="1" bandRow="1">
                <a:tableStyleId>{2D5ABB26-0587-4C30-8999-92F81FD0307C}</a:tableStyleId>
              </a:tblPr>
              <a:tblGrid>
                <a:gridCol w="6984777">
                  <a:extLst>
                    <a:ext uri="{9D8B030D-6E8A-4147-A177-3AD203B41FA5}">
                      <a16:colId xmlns:a16="http://schemas.microsoft.com/office/drawing/2014/main" xmlns="" val="20000"/>
                    </a:ext>
                  </a:extLst>
                </a:gridCol>
                <a:gridCol w="432048">
                  <a:extLst>
                    <a:ext uri="{9D8B030D-6E8A-4147-A177-3AD203B41FA5}">
                      <a16:colId xmlns:a16="http://schemas.microsoft.com/office/drawing/2014/main" xmlns="" val="20001"/>
                    </a:ext>
                  </a:extLst>
                </a:gridCol>
              </a:tblGrid>
              <a:tr h="205726">
                <a:tc>
                  <a:txBody>
                    <a:bodyPr/>
                    <a:lstStyle/>
                    <a:p>
                      <a:pPr>
                        <a:lnSpc>
                          <a:spcPct val="150000"/>
                        </a:lnSpc>
                        <a:spcAft>
                          <a:spcPts val="0"/>
                        </a:spcAft>
                      </a:pPr>
                      <a:r>
                        <a:rPr lang="zh-CN" altLang="en-US" sz="1400" dirty="0">
                          <a:effectLst/>
                        </a:rPr>
                        <a:t>布市市长致辞</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0"/>
                  </a:ext>
                </a:extLst>
              </a:tr>
              <a:tr h="290082">
                <a:tc>
                  <a:txBody>
                    <a:bodyPr/>
                    <a:lstStyle/>
                    <a:p>
                      <a:pPr>
                        <a:lnSpc>
                          <a:spcPct val="150000"/>
                        </a:lnSpc>
                        <a:spcAft>
                          <a:spcPts val="0"/>
                        </a:spcAft>
                      </a:pPr>
                      <a:r>
                        <a:rPr lang="zh-CN" altLang="en-US" sz="1400" dirty="0">
                          <a:effectLst/>
                        </a:rPr>
                        <a:t>布拉戈维申斯克市市简</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a:effectLst/>
                          <a:latin typeface="+mn-lt"/>
                          <a:ea typeface="+mn-ea"/>
                          <a:cs typeface="+mn-cs"/>
                        </a:rPr>
                        <a:t>7</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1"/>
                  </a:ext>
                </a:extLst>
              </a:tr>
              <a:tr h="288032">
                <a:tc>
                  <a:txBody>
                    <a:bodyPr/>
                    <a:lstStyle/>
                    <a:p>
                      <a:pPr>
                        <a:lnSpc>
                          <a:spcPct val="150000"/>
                        </a:lnSpc>
                        <a:spcAft>
                          <a:spcPts val="0"/>
                        </a:spcAft>
                      </a:pPr>
                      <a:r>
                        <a:rPr lang="zh-CN" altLang="en-US" sz="1400" dirty="0">
                          <a:effectLst/>
                        </a:rPr>
                        <a:t>交通基础设施和通信</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2"/>
                  </a:ext>
                </a:extLst>
              </a:tr>
              <a:tr h="288032">
                <a:tc>
                  <a:txBody>
                    <a:bodyPr/>
                    <a:lstStyle/>
                    <a:p>
                      <a:pPr>
                        <a:lnSpc>
                          <a:spcPct val="150000"/>
                        </a:lnSpc>
                        <a:spcAft>
                          <a:spcPts val="0"/>
                        </a:spcAft>
                      </a:pPr>
                      <a:r>
                        <a:rPr lang="zh-CN" altLang="en-US" sz="1400" dirty="0">
                          <a:effectLst/>
                        </a:rPr>
                        <a:t>人口和劳动资源</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1</a:t>
                      </a:r>
                      <a:r>
                        <a:rPr lang="en-US" sz="1400" dirty="0">
                          <a:effectLst/>
                        </a:rPr>
                        <a:t>1</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3"/>
                  </a:ext>
                </a:extLst>
              </a:tr>
              <a:tr h="288032">
                <a:tc>
                  <a:txBody>
                    <a:bodyPr/>
                    <a:lstStyle/>
                    <a:p>
                      <a:pPr>
                        <a:lnSpc>
                          <a:spcPct val="150000"/>
                        </a:lnSpc>
                        <a:spcAft>
                          <a:spcPts val="0"/>
                        </a:spcAft>
                      </a:pPr>
                      <a:r>
                        <a:rPr lang="zh-CN" altLang="en-US" sz="1400" dirty="0">
                          <a:effectLst/>
                        </a:rPr>
                        <a:t>旅游业</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1</a:t>
                      </a:r>
                      <a:r>
                        <a:rPr lang="en-US" sz="1400" dirty="0">
                          <a:effectLst/>
                        </a:rPr>
                        <a:t>3</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4"/>
                  </a:ext>
                </a:extLst>
              </a:tr>
              <a:tr h="205726">
                <a:tc>
                  <a:txBody>
                    <a:bodyPr/>
                    <a:lstStyle/>
                    <a:p>
                      <a:pPr>
                        <a:lnSpc>
                          <a:spcPct val="150000"/>
                        </a:lnSpc>
                        <a:spcAft>
                          <a:spcPts val="0"/>
                        </a:spcAft>
                      </a:pPr>
                      <a:r>
                        <a:rPr lang="zh-CN" altLang="en-US" sz="1400" dirty="0">
                          <a:effectLst/>
                        </a:rPr>
                        <a:t>社会基础设施</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1</a:t>
                      </a:r>
                      <a:r>
                        <a:rPr lang="en-US" sz="1400" dirty="0">
                          <a:effectLst/>
                        </a:rPr>
                        <a:t>6</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5"/>
                  </a:ext>
                </a:extLst>
              </a:tr>
              <a:tr h="273106">
                <a:tc>
                  <a:txBody>
                    <a:bodyPr/>
                    <a:lstStyle/>
                    <a:p>
                      <a:pPr>
                        <a:lnSpc>
                          <a:spcPct val="150000"/>
                        </a:lnSpc>
                        <a:spcAft>
                          <a:spcPts val="0"/>
                        </a:spcAft>
                      </a:pPr>
                      <a:r>
                        <a:rPr lang="zh-CN" altLang="en-US" sz="1400" dirty="0">
                          <a:effectLst/>
                        </a:rPr>
                        <a:t>经济潜力</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1</a:t>
                      </a:r>
                      <a:r>
                        <a:rPr lang="en-US" sz="1400" dirty="0">
                          <a:effectLst/>
                        </a:rPr>
                        <a:t>8</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6"/>
                  </a:ext>
                </a:extLst>
              </a:tr>
              <a:tr h="288032">
                <a:tc>
                  <a:txBody>
                    <a:bodyPr/>
                    <a:lstStyle/>
                    <a:p>
                      <a:pPr>
                        <a:lnSpc>
                          <a:spcPct val="150000"/>
                        </a:lnSpc>
                        <a:spcAft>
                          <a:spcPts val="0"/>
                        </a:spcAft>
                      </a:pPr>
                      <a:r>
                        <a:rPr lang="zh-CN" altLang="en-US" sz="1400" dirty="0">
                          <a:effectLst/>
                        </a:rPr>
                        <a:t>投资环境</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latin typeface="+mn-lt"/>
                          <a:ea typeface="+mn-ea"/>
                          <a:cs typeface="+mn-cs"/>
                        </a:rPr>
                        <a:t>2</a:t>
                      </a:r>
                      <a:r>
                        <a:rPr lang="en-US" sz="1400" dirty="0">
                          <a:effectLst/>
                          <a:latin typeface="+mn-lt"/>
                          <a:ea typeface="+mn-ea"/>
                          <a:cs typeface="+mn-cs"/>
                        </a:rPr>
                        <a:t>2</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7"/>
                  </a:ext>
                </a:extLst>
              </a:tr>
              <a:tr h="205726">
                <a:tc>
                  <a:txBody>
                    <a:bodyPr/>
                    <a:lstStyle/>
                    <a:p>
                      <a:pPr>
                        <a:lnSpc>
                          <a:spcPct val="150000"/>
                        </a:lnSpc>
                        <a:spcAft>
                          <a:spcPts val="0"/>
                        </a:spcAft>
                      </a:pPr>
                      <a:r>
                        <a:rPr lang="zh-CN" altLang="en-US" sz="1400" dirty="0">
                          <a:effectLst/>
                        </a:rPr>
                        <a:t>国家及地方投资支持政策</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2</a:t>
                      </a:r>
                      <a:r>
                        <a:rPr lang="en-US" sz="1400" dirty="0">
                          <a:effectLst/>
                        </a:rPr>
                        <a:t>3</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8"/>
                  </a:ext>
                </a:extLst>
              </a:tr>
              <a:tr h="205726">
                <a:tc>
                  <a:txBody>
                    <a:bodyPr/>
                    <a:lstStyle/>
                    <a:p>
                      <a:pPr>
                        <a:lnSpc>
                          <a:spcPct val="150000"/>
                        </a:lnSpc>
                        <a:spcAft>
                          <a:spcPts val="0"/>
                        </a:spcAft>
                      </a:pPr>
                      <a:r>
                        <a:rPr lang="zh-CN" altLang="en-US" sz="1400" dirty="0">
                          <a:effectLst/>
                        </a:rPr>
                        <a:t>投资项目</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ru-RU" sz="1400" dirty="0">
                          <a:effectLst/>
                        </a:rPr>
                        <a:t>2</a:t>
                      </a:r>
                      <a:r>
                        <a:rPr lang="en-US" sz="1400" dirty="0">
                          <a:effectLst/>
                        </a:rPr>
                        <a:t>4</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09"/>
                  </a:ext>
                </a:extLst>
              </a:tr>
              <a:tr h="255984">
                <a:tc>
                  <a:txBody>
                    <a:bodyPr/>
                    <a:lstStyle/>
                    <a:p>
                      <a:pPr>
                        <a:lnSpc>
                          <a:spcPct val="150000"/>
                        </a:lnSpc>
                        <a:spcAft>
                          <a:spcPts val="0"/>
                        </a:spcAft>
                      </a:pPr>
                      <a:r>
                        <a:rPr lang="zh-CN" altLang="en-US" sz="1400" dirty="0">
                          <a:effectLst/>
                        </a:rPr>
                        <a:t>投资和企业经营政策法律法规</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Calibri"/>
                          <a:ea typeface="Calibri"/>
                          <a:cs typeface="Times New Roman"/>
                        </a:rPr>
                        <a:t>4</a:t>
                      </a:r>
                      <a:r>
                        <a:rPr lang="ru-RU" sz="1400" dirty="0" smtClean="0">
                          <a:effectLst/>
                          <a:latin typeface="Calibri"/>
                          <a:ea typeface="Calibri"/>
                          <a:cs typeface="Times New Roman"/>
                        </a:rPr>
                        <a:t>2</a:t>
                      </a:r>
                      <a:endParaRPr lang="ru-RU" sz="1400" dirty="0">
                        <a:effectLst/>
                        <a:latin typeface="Calibri"/>
                        <a:ea typeface="Calibri"/>
                        <a:cs typeface="Times New Roman"/>
                      </a:endParaRPr>
                    </a:p>
                  </a:txBody>
                  <a:tcPr marL="57501" marR="57501" marT="0" marB="0" anchor="b"/>
                </a:tc>
                <a:extLst>
                  <a:ext uri="{0D108BD9-81ED-4DB2-BD59-A6C34878D82A}">
                    <a16:rowId xmlns:a16="http://schemas.microsoft.com/office/drawing/2014/main" xmlns="" val="10010"/>
                  </a:ext>
                </a:extLst>
              </a:tr>
              <a:tr h="285922">
                <a:tc>
                  <a:txBody>
                    <a:bodyPr/>
                    <a:lstStyle/>
                    <a:p>
                      <a:pPr>
                        <a:lnSpc>
                          <a:spcPct val="150000"/>
                        </a:lnSpc>
                        <a:spcAft>
                          <a:spcPts val="0"/>
                        </a:spcAft>
                      </a:pPr>
                      <a:r>
                        <a:rPr lang="zh-CN" altLang="en-US" sz="1400" dirty="0">
                          <a:effectLst/>
                        </a:rPr>
                        <a:t>基础设施支持</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5</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1"/>
                  </a:ext>
                </a:extLst>
              </a:tr>
              <a:tr h="411451">
                <a:tc>
                  <a:txBody>
                    <a:bodyPr/>
                    <a:lstStyle/>
                    <a:p>
                      <a:pPr>
                        <a:lnSpc>
                          <a:spcPct val="150000"/>
                        </a:lnSpc>
                        <a:spcAft>
                          <a:spcPts val="0"/>
                        </a:spcAft>
                      </a:pPr>
                      <a:r>
                        <a:rPr lang="zh-CN" altLang="en-US" sz="1400" dirty="0">
                          <a:effectLst/>
                        </a:rPr>
                        <a:t>投资信息资讯</a:t>
                      </a:r>
                      <a:r>
                        <a:rPr lang="ru-RU" altLang="zh-CN" sz="1400" dirty="0">
                          <a:effectLst/>
                        </a:rPr>
                        <a:t>………………………………………………………………………………..</a:t>
                      </a:r>
                      <a:r>
                        <a:rPr lang="ru-RU" sz="1400" dirty="0">
                          <a:effectLst/>
                        </a:rPr>
                        <a:t>………………………………….……….</a:t>
                      </a:r>
                      <a:endParaRPr lang="ru-RU" sz="1400" dirty="0">
                        <a:effectLst/>
                        <a:latin typeface="Calibri"/>
                        <a:ea typeface="Calibri"/>
                        <a:cs typeface="Times New Roman"/>
                      </a:endParaRPr>
                    </a:p>
                  </a:txBody>
                  <a:tcPr marL="57501" marR="57501" marT="0" marB="0"/>
                </a:tc>
                <a:tc>
                  <a:txBody>
                    <a:bodyPr/>
                    <a:lstStyle/>
                    <a:p>
                      <a:pPr>
                        <a:lnSpc>
                          <a:spcPct val="150000"/>
                        </a:lnSpc>
                        <a:spcAft>
                          <a:spcPts val="0"/>
                        </a:spcAft>
                      </a:pPr>
                      <a:r>
                        <a:rPr lang="en-US" sz="1400" dirty="0" smtClean="0">
                          <a:effectLst/>
                          <a:latin typeface="+mn-lt"/>
                          <a:ea typeface="+mn-ea"/>
                          <a:cs typeface="+mn-cs"/>
                        </a:rPr>
                        <a:t>4</a:t>
                      </a:r>
                      <a:r>
                        <a:rPr lang="ru-RU" sz="1400" dirty="0" smtClean="0">
                          <a:effectLst/>
                          <a:latin typeface="+mn-lt"/>
                          <a:ea typeface="+mn-ea"/>
                          <a:cs typeface="+mn-cs"/>
                        </a:rPr>
                        <a:t>9</a:t>
                      </a:r>
                      <a:endParaRPr lang="ru-RU" sz="1400" dirty="0">
                        <a:effectLst/>
                        <a:latin typeface="Calibri"/>
                        <a:ea typeface="Calibri"/>
                        <a:cs typeface="Times New Roman"/>
                      </a:endParaRPr>
                    </a:p>
                  </a:txBody>
                  <a:tcPr marL="57501" marR="57501" marT="0" marB="0"/>
                </a:tc>
                <a:extLst>
                  <a:ext uri="{0D108BD9-81ED-4DB2-BD59-A6C34878D82A}">
                    <a16:rowId xmlns:a16="http://schemas.microsoft.com/office/drawing/2014/main" xmlns="" val="10012"/>
                  </a:ext>
                </a:extLst>
              </a:tr>
            </a:tbl>
          </a:graphicData>
        </a:graphic>
      </p:graphicFrame>
      <p:sp>
        <p:nvSpPr>
          <p:cNvPr id="10" name="Прямоугольник 9"/>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p>
        </p:txBody>
      </p:sp>
    </p:spTree>
    <p:extLst>
      <p:ext uri="{BB962C8B-B14F-4D97-AF65-F5344CB8AC3E}">
        <p14:creationId xmlns:p14="http://schemas.microsoft.com/office/powerpoint/2010/main" val="101614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908555152"/>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布拉戈维申斯克建材厂的现代化和改建项目（第三个阶段）</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布拉戈维申斯克建材厂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338-238, </a:t>
                      </a:r>
                      <a:r>
                        <a:rPr lang="zh-CN" altLang="en-US" sz="1000" baseline="0" dirty="0" smtClean="0">
                          <a:latin typeface="Times New Roman" panose="02020603050405020304" pitchFamily="18" charset="0"/>
                          <a:cs typeface="Times New Roman" panose="02020603050405020304" pitchFamily="18" charset="0"/>
                        </a:rPr>
                        <a:t>邮箱</a:t>
                      </a:r>
                      <a:r>
                        <a:rPr lang="en-US" sz="1000" baseline="0" dirty="0" smtClean="0">
                          <a:latin typeface="Times New Roman" panose="02020603050405020304" pitchFamily="18" charset="0"/>
                          <a:cs typeface="Times New Roman" panose="02020603050405020304" pitchFamily="18" charset="0"/>
                        </a:rPr>
                        <a:t>l: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灰砂砖生产技术的现代化，包括提高产品质量。购买声生产的设备。</a:t>
                      </a:r>
                    </a:p>
                    <a:p>
                      <a:r>
                        <a:rPr lang="zh-CN" altLang="en-US" sz="1000" baseline="0" dirty="0" smtClean="0">
                          <a:latin typeface="Times New Roman" panose="02020603050405020304" pitchFamily="18" charset="0"/>
                          <a:cs typeface="Times New Roman" panose="02020603050405020304" pitchFamily="18" charset="0"/>
                        </a:rPr>
                        <a:t>设计产能：硅酸盐砖 </a:t>
                      </a:r>
                      <a:r>
                        <a:rPr lang="en-US" altLang="zh-CN" sz="1000" baseline="0" dirty="0" smtClean="0">
                          <a:latin typeface="Times New Roman" panose="02020603050405020304" pitchFamily="18" charset="0"/>
                          <a:cs typeface="Times New Roman" panose="02020603050405020304" pitchFamily="18" charset="0"/>
                        </a:rPr>
                        <a:t>—1.31</a:t>
                      </a:r>
                      <a:r>
                        <a:rPr lang="zh-CN" altLang="en-US" sz="1000" baseline="0" dirty="0" smtClean="0">
                          <a:latin typeface="Times New Roman" panose="02020603050405020304" pitchFamily="18" charset="0"/>
                          <a:cs typeface="Times New Roman" panose="02020603050405020304" pitchFamily="18" charset="0"/>
                        </a:rPr>
                        <a:t>亿块</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年。</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32488">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目前，正在为实施最后阶段的建设吸收投资。</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Tree>
    <p:extLst>
      <p:ext uri="{BB962C8B-B14F-4D97-AF65-F5344CB8AC3E}">
        <p14:creationId xmlns:p14="http://schemas.microsoft.com/office/powerpoint/2010/main" val="1544466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819058953"/>
              </p:ext>
            </p:extLst>
          </p:nvPr>
        </p:nvGraphicFramePr>
        <p:xfrm>
          <a:off x="467545" y="1951224"/>
          <a:ext cx="8208911" cy="4213832"/>
        </p:xfrm>
        <a:graphic>
          <a:graphicData uri="http://schemas.openxmlformats.org/drawingml/2006/table">
            <a:tbl>
              <a:tblPr firstRow="1" bandRow="1">
                <a:tableStyleId>{5C22544A-7EE6-4342-B048-85BDC9FD1C3A}</a:tableStyleId>
              </a:tblPr>
              <a:tblGrid>
                <a:gridCol w="2098450">
                  <a:extLst>
                    <a:ext uri="{9D8B030D-6E8A-4147-A177-3AD203B41FA5}">
                      <a16:colId xmlns:a16="http://schemas.microsoft.com/office/drawing/2014/main" xmlns="" val="20000"/>
                    </a:ext>
                  </a:extLst>
                </a:gridCol>
                <a:gridCol w="6110461">
                  <a:extLst>
                    <a:ext uri="{9D8B030D-6E8A-4147-A177-3AD203B41FA5}">
                      <a16:colId xmlns:a16="http://schemas.microsoft.com/office/drawing/2014/main" xmlns="" val="20001"/>
                    </a:ext>
                  </a:extLst>
                </a:gridCol>
              </a:tblGrid>
              <a:tr h="603632">
                <a:tc gridSpan="2">
                  <a:txBody>
                    <a:bodyPr/>
                    <a:lstStyle/>
                    <a:p>
                      <a:pPr algn="ctr">
                        <a:lnSpc>
                          <a:spcPct val="107000"/>
                        </a:lnSpc>
                        <a:spcAft>
                          <a:spcPts val="0"/>
                        </a:spcAft>
                      </a:pPr>
                      <a:r>
                        <a:rPr lang="zh-CN" altLang="en-US" sz="1200" dirty="0" smtClean="0">
                          <a:ln>
                            <a:noFill/>
                          </a:ln>
                          <a:effectLst>
                            <a:outerShdw blurRad="38100" dist="19050" dir="2700000" algn="tl">
                              <a:schemeClr val="dk1">
                                <a:alpha val="40000"/>
                              </a:schemeClr>
                            </a:outerShdw>
                          </a:effectLst>
                        </a:rPr>
                        <a:t>阿穆尔州布拉戈维申斯克加气混凝土产品生产厂</a:t>
                      </a:r>
                      <a:r>
                        <a:rPr lang="zh-CN" altLang="en-US" sz="1200" dirty="0" smtClean="0">
                          <a:ln>
                            <a:noFill/>
                          </a:ln>
                          <a:effectLst>
                            <a:outerShdw blurRad="38100" dist="19050" dir="2700000" algn="tl">
                              <a:schemeClr val="dk1">
                                <a:alpha val="40000"/>
                              </a:schemeClr>
                            </a:outerShdw>
                          </a:effectLst>
                          <a:latin typeface="+mn-lt"/>
                          <a:ea typeface="Calibri"/>
                          <a:cs typeface="Times New Roman"/>
                        </a:rPr>
                        <a:t>项目</a:t>
                      </a:r>
                      <a:endParaRPr lang="zh-CN" altLang="en-US" sz="1200" dirty="0">
                        <a:ln>
                          <a:noFill/>
                        </a:ln>
                        <a:effectLst>
                          <a:outerShdw blurRad="38100" dist="19050" dir="2700000" algn="tl">
                            <a:schemeClr val="dk1">
                              <a:alpha val="40000"/>
                            </a:schemeClr>
                          </a:outerShdw>
                        </a:effectLs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布拉戈维申斯克加气混凝土产品生产厂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布拉戈维申斯克市别洛戈里村扎沃德斯卡亚街 </a:t>
                      </a:r>
                      <a:r>
                        <a:rPr lang="en-US" altLang="zh-CN" sz="1000" baseline="0" dirty="0" smtClean="0">
                          <a:latin typeface="Times New Roman" panose="02020603050405020304" pitchFamily="18" charset="0"/>
                          <a:cs typeface="Times New Roman" panose="02020603050405020304" pitchFamily="18" charset="0"/>
                        </a:rPr>
                        <a:t>10 </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209-991, </a:t>
                      </a:r>
                      <a:r>
                        <a:rPr lang="zh-CN" altLang="en-US" sz="1000" baseline="0" dirty="0" smtClean="0">
                          <a:latin typeface="Times New Roman" panose="02020603050405020304" pitchFamily="18" charset="0"/>
                          <a:cs typeface="Times New Roman" panose="02020603050405020304" pitchFamily="18" charset="0"/>
                        </a:rPr>
                        <a:t>邮箱</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增加加气混凝土砌块和板材的产量，从而增加在建材市场销售砌块和板材的利润。</a:t>
                      </a:r>
                    </a:p>
                    <a:p>
                      <a:r>
                        <a:rPr lang="zh-CN" altLang="en-US" sz="1000" dirty="0" smtClean="0">
                          <a:latin typeface="Times New Roman" panose="02020603050405020304" pitchFamily="18" charset="0"/>
                          <a:cs typeface="Times New Roman" panose="02020603050405020304" pitchFamily="18" charset="0"/>
                        </a:rPr>
                        <a:t>加气混凝土砌块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9 </a:t>
                      </a:r>
                      <a:r>
                        <a:rPr lang="zh-CN" altLang="en-US" sz="1000" dirty="0" smtClean="0">
                          <a:latin typeface="Times New Roman" panose="02020603050405020304" pitchFamily="18" charset="0"/>
                          <a:cs typeface="Times New Roman" panose="02020603050405020304" pitchFamily="18" charset="0"/>
                        </a:rPr>
                        <a:t>万立方米，加气混凝土管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每年 </a:t>
                      </a:r>
                      <a:r>
                        <a:rPr lang="en-US" altLang="zh-CN" sz="1000" dirty="0" smtClean="0">
                          <a:latin typeface="Times New Roman" panose="02020603050405020304" pitchFamily="18" charset="0"/>
                          <a:cs typeface="Times New Roman" panose="02020603050405020304" pitchFamily="18" charset="0"/>
                        </a:rPr>
                        <a:t>3 </a:t>
                      </a:r>
                      <a:r>
                        <a:rPr lang="zh-CN" altLang="en-US" sz="1000" dirty="0" smtClean="0">
                          <a:latin typeface="Times New Roman" panose="02020603050405020304" pitchFamily="18" charset="0"/>
                          <a:cs typeface="Times New Roman" panose="02020603050405020304" pitchFamily="18" charset="0"/>
                        </a:rPr>
                        <a:t>万立方米。</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2013 – 2024</a:t>
                      </a:r>
                      <a:r>
                        <a:rPr lang="en-US"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完成建设所需的投资</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194825">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实施中。</a:t>
                      </a:r>
                      <a:endParaRPr lang="en-US" altLang="zh-CN" sz="1000" dirty="0" smtClean="0">
                        <a:latin typeface="Times New Roman" panose="02020603050405020304" pitchFamily="18" charset="0"/>
                        <a:cs typeface="Times New Roman" panose="02020603050405020304" pitchFamily="18" charset="0"/>
                      </a:endParaRPr>
                    </a:p>
                    <a:p>
                      <a:r>
                        <a:rPr lang="zh-CN" altLang="en-US" sz="1000" dirty="0" smtClean="0">
                          <a:latin typeface="Times New Roman" panose="02020603050405020304" pitchFamily="18" charset="0"/>
                          <a:cs typeface="Times New Roman" panose="02020603050405020304" pitchFamily="18" charset="0"/>
                        </a:rPr>
                        <a:t>水泥仓库建设、现场道路改善和调试等建设安装工程的最后阶段正在进行中。 正在进行试生产。</a:t>
                      </a:r>
                    </a:p>
                    <a:p>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列入全区重点投资项目清单。为全区重点投资项目的国家支持措施。</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目前，正在为实施最后阶段的建设吸收投资。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r>
              <a:rPr lang="ru-RU" sz="2600" b="1" dirty="0" smtClean="0">
                <a:cs typeface="Times New Roman" pitchFamily="18" charset="0"/>
              </a:rPr>
              <a:t>1</a:t>
            </a:r>
            <a:endParaRPr lang="ru-RU" sz="2600" b="1" dirty="0">
              <a:cs typeface="Times New Roman" pitchFamily="18" charset="0"/>
            </a:endParaRPr>
          </a:p>
        </p:txBody>
      </p:sp>
    </p:spTree>
    <p:extLst>
      <p:ext uri="{BB962C8B-B14F-4D97-AF65-F5344CB8AC3E}">
        <p14:creationId xmlns:p14="http://schemas.microsoft.com/office/powerpoint/2010/main" val="3268930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355988626"/>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zh-CN" altLang="en-US" sz="1200" dirty="0" smtClean="0">
                          <a:ln>
                            <a:noFill/>
                          </a:ln>
                          <a:effectLst>
                            <a:outerShdw blurRad="38100" dist="19050" dir="2700000" algn="tl">
                              <a:schemeClr val="dk1">
                                <a:alpha val="40000"/>
                              </a:schemeClr>
                            </a:outerShdw>
                          </a:effectLst>
                          <a:latin typeface="+mn-lt"/>
                          <a:ea typeface="Calibri"/>
                          <a:cs typeface="Times New Roman"/>
                        </a:rPr>
                        <a:t>布拉戈维申斯克市（俄罗斯）</a:t>
                      </a:r>
                      <a:r>
                        <a:rPr lang="en-US" altLang="zh-CN" sz="1200" dirty="0" smtClean="0">
                          <a:ln>
                            <a:noFill/>
                          </a:ln>
                          <a:effectLst>
                            <a:outerShdw blurRad="38100" dist="19050" dir="2700000" algn="tl">
                              <a:schemeClr val="dk1">
                                <a:alpha val="40000"/>
                              </a:schemeClr>
                            </a:outerShdw>
                          </a:effectLst>
                          <a:latin typeface="+mn-lt"/>
                          <a:ea typeface="Calibri"/>
                          <a:cs typeface="Times New Roman"/>
                        </a:rPr>
                        <a:t>-</a:t>
                      </a:r>
                      <a:r>
                        <a:rPr lang="zh-CN" altLang="en-US" sz="1200" dirty="0" smtClean="0">
                          <a:ln>
                            <a:noFill/>
                          </a:ln>
                          <a:effectLst>
                            <a:outerShdw blurRad="38100" dist="19050" dir="2700000" algn="tl">
                              <a:schemeClr val="dk1">
                                <a:alpha val="40000"/>
                              </a:schemeClr>
                            </a:outerShdw>
                          </a:effectLst>
                          <a:latin typeface="+mn-lt"/>
                          <a:ea typeface="Calibri"/>
                          <a:cs typeface="Times New Roman"/>
                        </a:rPr>
                        <a:t>黑河（中国）跨阿穆尔河（黑龙江）空中索道建设项目</a:t>
                      </a:r>
                      <a:endParaRPr lang="ru-RU" sz="1200" dirty="0">
                        <a:effectLst/>
                        <a:latin typeface="+mn-lt"/>
                        <a:ea typeface="Calibri"/>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a:t>
                      </a:r>
                      <a:r>
                        <a:rPr lang="zh-CN" altLang="en-US" sz="1000" dirty="0" smtClean="0">
                          <a:latin typeface="Times New Roman" panose="02020603050405020304" pitchFamily="18" charset="0"/>
                          <a:cs typeface="Times New Roman" panose="02020603050405020304" pitchFamily="18" charset="0"/>
                        </a:rPr>
                        <a:t>有限责任公司</a:t>
                      </a:r>
                      <a:r>
                        <a:rPr lang="en-US" altLang="zh-CN" sz="1000" dirty="0" smtClean="0">
                          <a:latin typeface="Times New Roman" panose="02020603050405020304" pitchFamily="18" charset="0"/>
                          <a:cs typeface="Times New Roman" panose="02020603050405020304" pitchFamily="18" charset="0"/>
                        </a:rPr>
                        <a:t>”</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7727797889,</a:t>
                      </a:r>
                    </a:p>
                    <a:p>
                      <a:r>
                        <a:rPr lang="en-US" altLang="zh-CN" sz="1000" baseline="0" dirty="0" smtClean="0">
                          <a:latin typeface="Times New Roman" panose="02020603050405020304" pitchFamily="18" charset="0"/>
                          <a:cs typeface="Times New Roman" panose="02020603050405020304" pitchFamily="18" charset="0"/>
                        </a:rPr>
                        <a:t>675000, </a:t>
                      </a:r>
                      <a:r>
                        <a:rPr lang="zh-CN" altLang="en-US" sz="1000" baseline="0" dirty="0" smtClean="0">
                          <a:latin typeface="Times New Roman" panose="02020603050405020304" pitchFamily="18" charset="0"/>
                          <a:cs typeface="Times New Roman" panose="02020603050405020304" pitchFamily="18" charset="0"/>
                        </a:rPr>
                        <a:t>阿穆尔州 布拉戈维申斯克市泽克拉斯诺夫洛茨卡亚街 </a:t>
                      </a:r>
                      <a:r>
                        <a:rPr lang="en-US" altLang="zh-CN" sz="1000" baseline="0" dirty="0" smtClean="0">
                          <a:latin typeface="Times New Roman" panose="02020603050405020304" pitchFamily="18" charset="0"/>
                          <a:cs typeface="Times New Roman" panose="02020603050405020304" pitchFamily="18" charset="0"/>
                        </a:rPr>
                        <a:t>50 </a:t>
                      </a:r>
                      <a:r>
                        <a:rPr lang="zh-CN" altLang="en-US" sz="1000" baseline="0" dirty="0" smtClean="0">
                          <a:latin typeface="Times New Roman" panose="02020603050405020304" pitchFamily="18" charset="0"/>
                          <a:cs typeface="Times New Roman" panose="02020603050405020304" pitchFamily="18" charset="0"/>
                        </a:rPr>
                        <a:t>号</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1039231">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发展本地区国际旅游业及相关产业。 提高布拉戈维申斯克市</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黑河市附近穿越中俄边境的旅客服务质量和效率。 吞吐量 </a:t>
                      </a:r>
                      <a:r>
                        <a:rPr lang="en-US" altLang="zh-CN"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每小时 </a:t>
                      </a:r>
                      <a:r>
                        <a:rPr lang="en-US" altLang="zh-CN" sz="1000" dirty="0" smtClean="0">
                          <a:latin typeface="Times New Roman" panose="02020603050405020304" pitchFamily="18" charset="0"/>
                          <a:cs typeface="Times New Roman" panose="02020603050405020304" pitchFamily="18" charset="0"/>
                        </a:rPr>
                        <a:t>457 </a:t>
                      </a:r>
                      <a:r>
                        <a:rPr lang="zh-CN" altLang="en-US" sz="1000" dirty="0" smtClean="0">
                          <a:latin typeface="Times New Roman" panose="02020603050405020304" pitchFamily="18" charset="0"/>
                          <a:cs typeface="Times New Roman" panose="02020603050405020304" pitchFamily="18" charset="0"/>
                        </a:rPr>
                        <a:t>人，每年 </a:t>
                      </a:r>
                      <a:r>
                        <a:rPr lang="en-US" altLang="zh-CN" sz="1000" dirty="0" smtClean="0">
                          <a:latin typeface="Times New Roman" panose="02020603050405020304" pitchFamily="18" charset="0"/>
                          <a:cs typeface="Times New Roman" panose="02020603050405020304" pitchFamily="18" charset="0"/>
                        </a:rPr>
                        <a:t>103.4 </a:t>
                      </a:r>
                      <a:r>
                        <a:rPr lang="zh-CN" altLang="en-US" sz="1000" dirty="0" smtClean="0">
                          <a:latin typeface="Times New Roman" panose="02020603050405020304" pitchFamily="18" charset="0"/>
                          <a:cs typeface="Times New Roman" panose="02020603050405020304" pitchFamily="18" charset="0"/>
                        </a:rPr>
                        <a:t>万人（出发和到达方向）。</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8 103,5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控股资金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32488">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实施中。列入全区重点投资项目清单。为全区重点投资项目的国家支持措施。</a:t>
                      </a:r>
                    </a:p>
                    <a:p>
                      <a:pPr algn="l"/>
                      <a:r>
                        <a:rPr lang="zh-CN" altLang="en-US" sz="1000" baseline="0" dirty="0" smtClean="0">
                          <a:latin typeface="Times New Roman" panose="02020603050405020304" pitchFamily="18" charset="0"/>
                          <a:cs typeface="Times New Roman" panose="02020603050405020304" pitchFamily="18" charset="0"/>
                        </a:rPr>
                        <a:t>目前，正在为实施最后阶段的建设吸收投资。根据阿穆尔州州长 </a:t>
                      </a:r>
                      <a:r>
                        <a:rPr lang="en-US" altLang="zh-CN" sz="1000" baseline="0" dirty="0" smtClean="0">
                          <a:latin typeface="Times New Roman" panose="02020603050405020304" pitchFamily="18" charset="0"/>
                          <a:cs typeface="Times New Roman" panose="02020603050405020304" pitchFamily="18" charset="0"/>
                        </a:rPr>
                        <a:t>2019 </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4 </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3 </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53-</a:t>
                      </a:r>
                      <a:r>
                        <a:rPr lang="ru-RU" altLang="zh-CN" sz="1000" baseline="0" dirty="0" smtClean="0">
                          <a:latin typeface="Times New Roman" panose="02020603050405020304" pitchFamily="18" charset="0"/>
                          <a:cs typeface="Times New Roman" panose="02020603050405020304" pitchFamily="18" charset="0"/>
                        </a:rPr>
                        <a:t>р</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号命令，该项目被认定为大型投资项目。已经制定了该项目的商业计划和可行性研究。 未经竞价获得出租地块。 它是 </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普里阿穆尔斯卡亚</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优先发展区的居民。 设计和评估文档正在开发中，在检查点有一个正式的安全评估。</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联邦自治机构俄罗斯国家鉴定总局的积极结论和建筑许可证已收到。</a:t>
                      </a:r>
                    </a:p>
                    <a:p>
                      <a:pPr algn="l"/>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该项目技术构想获得中方同意，与投资商及黑龙江省和黑河市政府机关签署了一系列文件。</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a:t>
            </a:r>
            <a:r>
              <a:rPr lang="ru-RU" sz="2600" b="1" dirty="0">
                <a:cs typeface="Times New Roman" pitchFamily="18" charset="0"/>
              </a:rPr>
              <a:t>2</a:t>
            </a:r>
          </a:p>
        </p:txBody>
      </p:sp>
    </p:spTree>
    <p:extLst>
      <p:ext uri="{BB962C8B-B14F-4D97-AF65-F5344CB8AC3E}">
        <p14:creationId xmlns:p14="http://schemas.microsoft.com/office/powerpoint/2010/main" val="11161005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267399"/>
              </p:ext>
            </p:extLst>
          </p:nvPr>
        </p:nvGraphicFramePr>
        <p:xfrm>
          <a:off x="467544" y="1952836"/>
          <a:ext cx="8208912" cy="421222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布拉戈维申斯克市 </a:t>
                      </a:r>
                      <a:r>
                        <a:rPr lang="en-US" altLang="zh-CN" sz="1200" b="1" dirty="0" smtClean="0">
                          <a:solidFill>
                            <a:schemeClr val="bg1"/>
                          </a:solidFill>
                          <a:latin typeface="Times New Roman" panose="02020603050405020304" pitchFamily="18" charset="0"/>
                          <a:cs typeface="Times New Roman" panose="02020603050405020304" pitchFamily="18" charset="0"/>
                        </a:rPr>
                        <a:t>404 </a:t>
                      </a:r>
                      <a:r>
                        <a:rPr lang="zh-CN" altLang="en-US" sz="1200" b="1" dirty="0" smtClean="0">
                          <a:solidFill>
                            <a:schemeClr val="bg1"/>
                          </a:solidFill>
                          <a:latin typeface="Times New Roman" panose="02020603050405020304" pitchFamily="18" charset="0"/>
                          <a:cs typeface="Times New Roman" panose="02020603050405020304" pitchFamily="18" charset="0"/>
                        </a:rPr>
                        <a:t>街区的综合开发</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84500">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专业开发商“</a:t>
                      </a:r>
                      <a:r>
                        <a:rPr lang="en-US" altLang="zh-CN" sz="1000" dirty="0" smtClean="0">
                          <a:latin typeface="Times New Roman" panose="02020603050405020304" pitchFamily="18" charset="0"/>
                          <a:cs typeface="Times New Roman" panose="02020603050405020304" pitchFamily="18" charset="0"/>
                        </a:rPr>
                        <a:t>AMURSTROY”</a:t>
                      </a:r>
                      <a:r>
                        <a:rPr lang="zh-CN" altLang="en-US" sz="1000" dirty="0" smtClean="0">
                          <a:latin typeface="Times New Roman" panose="02020603050405020304" pitchFamily="18" charset="0"/>
                          <a:cs typeface="Times New Roman" panose="02020603050405020304" pitchFamily="18" charset="0"/>
                        </a:rPr>
                        <a:t>股份公司</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2801005205,</a:t>
                      </a:r>
                    </a:p>
                    <a:p>
                      <a:r>
                        <a:rPr lang="zh-CN" altLang="en-US" sz="1000" baseline="0" dirty="0" smtClean="0">
                          <a:latin typeface="Times New Roman" panose="02020603050405020304" pitchFamily="18" charset="0"/>
                          <a:cs typeface="Times New Roman" panose="02020603050405020304" pitchFamily="18" charset="0"/>
                        </a:rPr>
                        <a:t>布拉戈维申斯克市，圣因诺肯蒂巷</a:t>
                      </a:r>
                      <a:r>
                        <a:rPr lang="en-US" altLang="zh-CN" sz="1000" baseline="0" dirty="0" smtClean="0">
                          <a:latin typeface="Times New Roman" panose="02020603050405020304" pitchFamily="18" charset="0"/>
                          <a:cs typeface="Times New Roman" panose="02020603050405020304" pitchFamily="18" charset="0"/>
                        </a:rPr>
                        <a:t>1</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20-03-16.</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1008112">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计划为</a:t>
                      </a:r>
                      <a:r>
                        <a:rPr lang="en-US" altLang="zh-CN" sz="1000" dirty="0" smtClean="0">
                          <a:latin typeface="Times New Roman" panose="02020603050405020304" pitchFamily="18" charset="0"/>
                          <a:cs typeface="Times New Roman" panose="02020603050405020304" pitchFamily="18" charset="0"/>
                        </a:rPr>
                        <a:t>952</a:t>
                      </a:r>
                      <a:r>
                        <a:rPr lang="zh-CN" altLang="en-US" sz="1000" dirty="0" smtClean="0">
                          <a:latin typeface="Times New Roman" panose="02020603050405020304" pitchFamily="18" charset="0"/>
                          <a:cs typeface="Times New Roman" panose="02020603050405020304" pitchFamily="18" charset="0"/>
                        </a:rPr>
                        <a:t>公寓建造</a:t>
                      </a:r>
                      <a:r>
                        <a:rPr lang="en-US" altLang="zh-CN" sz="1000" dirty="0" smtClean="0">
                          <a:latin typeface="Times New Roman" panose="02020603050405020304" pitchFamily="18" charset="0"/>
                          <a:cs typeface="Times New Roman" panose="02020603050405020304" pitchFamily="18" charset="0"/>
                        </a:rPr>
                        <a:t>11</a:t>
                      </a:r>
                      <a:r>
                        <a:rPr lang="zh-CN" altLang="en-US" sz="1000" dirty="0" smtClean="0">
                          <a:latin typeface="Times New Roman" panose="02020603050405020304" pitchFamily="18" charset="0"/>
                          <a:cs typeface="Times New Roman" panose="02020603050405020304" pitchFamily="18" charset="0"/>
                        </a:rPr>
                        <a:t>公寓楼，总居住面积为</a:t>
                      </a:r>
                      <a:r>
                        <a:rPr lang="en-US" altLang="zh-CN" sz="1000" dirty="0" smtClean="0">
                          <a:latin typeface="Times New Roman" panose="02020603050405020304" pitchFamily="18" charset="0"/>
                          <a:cs typeface="Times New Roman" panose="02020603050405020304" pitchFamily="18" charset="0"/>
                        </a:rPr>
                        <a:t>42.8</a:t>
                      </a:r>
                      <a:r>
                        <a:rPr lang="zh-CN" altLang="en-US" sz="1000" dirty="0" smtClean="0">
                          <a:latin typeface="Times New Roman" panose="02020603050405020304" pitchFamily="18" charset="0"/>
                          <a:cs typeface="Times New Roman" panose="02020603050405020304" pitchFamily="18" charset="0"/>
                        </a:rPr>
                        <a:t>千平方米（</a:t>
                      </a:r>
                      <a:r>
                        <a:rPr lang="en-US" altLang="zh-CN" sz="1000" dirty="0" smtClean="0">
                          <a:latin typeface="Times New Roman" panose="02020603050405020304" pitchFamily="18" charset="0"/>
                          <a:cs typeface="Times New Roman" panose="02020603050405020304" pitchFamily="18" charset="0"/>
                        </a:rPr>
                        <a:t>9</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10</a:t>
                      </a:r>
                      <a:r>
                        <a:rPr lang="zh-CN" altLang="en-US" sz="1000" dirty="0" smtClean="0">
                          <a:latin typeface="Times New Roman" panose="02020603050405020304" pitchFamily="18" charset="0"/>
                          <a:cs typeface="Times New Roman" panose="02020603050405020304" pitchFamily="18" charset="0"/>
                        </a:rPr>
                        <a:t>和</a:t>
                      </a:r>
                      <a:r>
                        <a:rPr lang="en-US" altLang="zh-CN" sz="1000" dirty="0" smtClean="0">
                          <a:latin typeface="Times New Roman" panose="02020603050405020304" pitchFamily="18" charset="0"/>
                          <a:cs typeface="Times New Roman" panose="02020603050405020304" pitchFamily="18" charset="0"/>
                        </a:rPr>
                        <a:t>14</a:t>
                      </a:r>
                      <a:r>
                        <a:rPr lang="zh-CN" altLang="en-US" sz="1000" dirty="0" smtClean="0">
                          <a:latin typeface="Times New Roman" panose="02020603050405020304" pitchFamily="18" charset="0"/>
                          <a:cs typeface="Times New Roman" panose="02020603050405020304" pitchFamily="18" charset="0"/>
                        </a:rPr>
                        <a:t>楼层）。</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2 449,28</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投资者资金</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第三方托管的按份额参与的合同</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188472">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endParaRPr lang="en-US" altLang="zh-CN" sz="1000" baseline="0" dirty="0" smtClean="0">
                        <a:latin typeface="Times New Roman" panose="02020603050405020304" pitchFamily="18" charset="0"/>
                        <a:cs typeface="Times New Roman" panose="02020603050405020304" pitchFamily="18" charset="0"/>
                      </a:endParaRPr>
                    </a:p>
                    <a:p>
                      <a:pPr algn="l"/>
                      <a:r>
                        <a:rPr lang="en-US" altLang="zh-CN" sz="1000" baseline="0" dirty="0" smtClean="0">
                          <a:latin typeface="Times New Roman" panose="02020603050405020304" pitchFamily="18" charset="0"/>
                          <a:cs typeface="Times New Roman" panose="02020603050405020304" pitchFamily="18" charset="0"/>
                        </a:rPr>
                        <a:t>11</a:t>
                      </a:r>
                      <a:r>
                        <a:rPr lang="zh-CN" altLang="en-US" sz="1000" baseline="0" dirty="0" smtClean="0">
                          <a:latin typeface="Times New Roman" panose="02020603050405020304" pitchFamily="18" charset="0"/>
                          <a:cs typeface="Times New Roman" panose="02020603050405020304" pitchFamily="18" charset="0"/>
                        </a:rPr>
                        <a:t>座公寓楼中，</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座（</a:t>
                      </a:r>
                      <a:r>
                        <a:rPr lang="en-US" altLang="zh-CN" sz="1000" baseline="0" dirty="0" smtClean="0">
                          <a:latin typeface="Times New Roman" panose="02020603050405020304" pitchFamily="18" charset="0"/>
                          <a:cs typeface="Times New Roman" panose="02020603050405020304" pitchFamily="18" charset="0"/>
                        </a:rPr>
                        <a:t>1</a:t>
                      </a:r>
                      <a:r>
                        <a:rPr lang="zh-CN" altLang="en-US" sz="1000" baseline="0" dirty="0" smtClean="0">
                          <a:latin typeface="Times New Roman" panose="02020603050405020304" pitchFamily="18" charset="0"/>
                          <a:cs typeface="Times New Roman" panose="02020603050405020304" pitchFamily="18" charset="0"/>
                        </a:rPr>
                        <a:t>号至</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号）已投入运营，</a:t>
                      </a:r>
                      <a:r>
                        <a:rPr lang="en-US" altLang="zh-CN" sz="1000" baseline="0" dirty="0" smtClean="0">
                          <a:latin typeface="Times New Roman" panose="02020603050405020304" pitchFamily="18" charset="0"/>
                          <a:cs typeface="Times New Roman" panose="02020603050405020304" pitchFamily="18" charset="0"/>
                        </a:rPr>
                        <a:t>4</a:t>
                      </a:r>
                      <a:r>
                        <a:rPr lang="zh-CN" altLang="en-US" sz="1000" baseline="0" dirty="0" smtClean="0">
                          <a:latin typeface="Times New Roman" panose="02020603050405020304" pitchFamily="18" charset="0"/>
                          <a:cs typeface="Times New Roman" panose="02020603050405020304" pitchFamily="18" charset="0"/>
                        </a:rPr>
                        <a:t>栋（</a:t>
                      </a:r>
                      <a:r>
                        <a:rPr lang="en-US" altLang="zh-CN" sz="1000" baseline="0" dirty="0" smtClean="0">
                          <a:latin typeface="Times New Roman" panose="02020603050405020304" pitchFamily="18" charset="0"/>
                          <a:cs typeface="Times New Roman" panose="02020603050405020304" pitchFamily="18" charset="0"/>
                        </a:rPr>
                        <a:t>8</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9</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10</a:t>
                      </a:r>
                      <a:r>
                        <a:rPr lang="zh-CN" altLang="en-US" sz="1000" baseline="0" dirty="0" smtClean="0">
                          <a:latin typeface="Times New Roman" panose="02020603050405020304" pitchFamily="18" charset="0"/>
                          <a:cs typeface="Times New Roman" panose="02020603050405020304" pitchFamily="18" charset="0"/>
                        </a:rPr>
                        <a:t>号、</a:t>
                      </a:r>
                      <a:r>
                        <a:rPr lang="en-US" altLang="zh-CN" sz="1000" baseline="0" dirty="0" smtClean="0">
                          <a:latin typeface="Times New Roman" panose="02020603050405020304" pitchFamily="18" charset="0"/>
                          <a:cs typeface="Times New Roman" panose="02020603050405020304" pitchFamily="18" charset="0"/>
                        </a:rPr>
                        <a:t>11</a:t>
                      </a:r>
                      <a:r>
                        <a:rPr lang="zh-CN" altLang="en-US" sz="1000" baseline="0" dirty="0" smtClean="0">
                          <a:latin typeface="Times New Roman" panose="02020603050405020304" pitchFamily="18" charset="0"/>
                          <a:cs typeface="Times New Roman" panose="02020603050405020304" pitchFamily="18" charset="0"/>
                        </a:rPr>
                        <a:t>号）将于</a:t>
                      </a:r>
                      <a:r>
                        <a:rPr lang="en-US" altLang="zh-CN" sz="1000" baseline="0" dirty="0" smtClean="0">
                          <a:latin typeface="Times New Roman" panose="02020603050405020304" pitchFamily="18" charset="0"/>
                          <a:cs typeface="Times New Roman" panose="02020603050405020304" pitchFamily="18" charset="0"/>
                        </a:rPr>
                        <a:t>2023</a:t>
                      </a:r>
                      <a:r>
                        <a:rPr lang="zh-CN" altLang="en-US" sz="1000" baseline="0" dirty="0" smtClean="0">
                          <a:latin typeface="Times New Roman" panose="02020603050405020304" pitchFamily="18" charset="0"/>
                          <a:cs typeface="Times New Roman" panose="02020603050405020304" pitchFamily="18" charset="0"/>
                        </a:rPr>
                        <a:t>年底竣工。 第</a:t>
                      </a:r>
                      <a:r>
                        <a:rPr lang="en-US" altLang="zh-CN" sz="1000" baseline="0" dirty="0" smtClean="0">
                          <a:latin typeface="Times New Roman" panose="02020603050405020304" pitchFamily="18" charset="0"/>
                          <a:cs typeface="Times New Roman" panose="02020603050405020304" pitchFamily="18" charset="0"/>
                        </a:rPr>
                        <a:t>7</a:t>
                      </a:r>
                      <a:r>
                        <a:rPr lang="zh-CN" altLang="en-US" sz="1000" baseline="0" dirty="0" smtClean="0">
                          <a:latin typeface="Times New Roman" panose="02020603050405020304" pitchFamily="18" charset="0"/>
                          <a:cs typeface="Times New Roman" panose="02020603050405020304" pitchFamily="18" charset="0"/>
                        </a:rPr>
                        <a:t>座大楼计划于 </a:t>
                      </a:r>
                      <a:r>
                        <a:rPr lang="en-US" altLang="zh-CN" sz="1000" baseline="0" dirty="0" smtClean="0">
                          <a:latin typeface="Times New Roman" panose="02020603050405020304" pitchFamily="18" charset="0"/>
                          <a:cs typeface="Times New Roman" panose="02020603050405020304" pitchFamily="18" charset="0"/>
                        </a:rPr>
                        <a:t>2024 </a:t>
                      </a:r>
                      <a:r>
                        <a:rPr lang="zh-CN" altLang="en-US" sz="1000" baseline="0" dirty="0" smtClean="0">
                          <a:latin typeface="Times New Roman" panose="02020603050405020304" pitchFamily="18" charset="0"/>
                          <a:cs typeface="Times New Roman" panose="02020603050405020304" pitchFamily="18" charset="0"/>
                        </a:rPr>
                        <a:t>年第四季度投入使用，并于 </a:t>
                      </a:r>
                      <a:r>
                        <a:rPr lang="en-US" altLang="zh-CN" sz="1000" baseline="0" dirty="0" smtClean="0">
                          <a:latin typeface="Times New Roman" panose="02020603050405020304" pitchFamily="18" charset="0"/>
                          <a:cs typeface="Times New Roman" panose="02020603050405020304" pitchFamily="18" charset="0"/>
                        </a:rPr>
                        <a:t>2025 </a:t>
                      </a:r>
                      <a:r>
                        <a:rPr lang="zh-CN" altLang="en-US" sz="1000" baseline="0" dirty="0" smtClean="0">
                          <a:latin typeface="Times New Roman" panose="02020603050405020304" pitchFamily="18" charset="0"/>
                          <a:cs typeface="Times New Roman" panose="02020603050405020304" pitchFamily="18" charset="0"/>
                        </a:rPr>
                        <a:t>年第二季度移交给股权持有人。</a:t>
                      </a:r>
                    </a:p>
                    <a:p>
                      <a:pPr algn="l"/>
                      <a:r>
                        <a:rPr lang="zh-CN" altLang="en-US" sz="1000" baseline="0" dirty="0" smtClean="0">
                          <a:latin typeface="Times New Roman" panose="02020603050405020304" pitchFamily="18" charset="0"/>
                          <a:cs typeface="Times New Roman" panose="02020603050405020304" pitchFamily="18" charset="0"/>
                        </a:rPr>
                        <a:t>根据阿穆尔州州长</a:t>
                      </a:r>
                      <a:r>
                        <a:rPr lang="en-US" altLang="zh-CN" sz="1000" baseline="0" dirty="0" smtClean="0">
                          <a:latin typeface="Times New Roman" panose="02020603050405020304" pitchFamily="18" charset="0"/>
                          <a:cs typeface="Times New Roman" panose="02020603050405020304" pitchFamily="18" charset="0"/>
                        </a:rPr>
                        <a:t>2018</a:t>
                      </a:r>
                      <a:r>
                        <a:rPr lang="zh-CN" altLang="en-US" sz="1000" baseline="0" dirty="0" smtClean="0">
                          <a:latin typeface="Times New Roman" panose="02020603050405020304" pitchFamily="18" charset="0"/>
                          <a:cs typeface="Times New Roman" panose="02020603050405020304" pitchFamily="18" charset="0"/>
                        </a:rPr>
                        <a:t>年</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月</a:t>
                      </a:r>
                      <a:r>
                        <a:rPr lang="en-US" altLang="zh-CN" sz="1000" baseline="0" dirty="0" smtClean="0">
                          <a:latin typeface="Times New Roman" panose="02020603050405020304" pitchFamily="18" charset="0"/>
                          <a:cs typeface="Times New Roman" panose="02020603050405020304" pitchFamily="18" charset="0"/>
                        </a:rPr>
                        <a:t>28</a:t>
                      </a:r>
                      <a:r>
                        <a:rPr lang="zh-CN" altLang="en-US" sz="1000" baseline="0" dirty="0" smtClean="0">
                          <a:latin typeface="Times New Roman" panose="02020603050405020304" pitchFamily="18" charset="0"/>
                          <a:cs typeface="Times New Roman" panose="02020603050405020304" pitchFamily="18" charset="0"/>
                        </a:rPr>
                        <a:t>日第</a:t>
                      </a:r>
                      <a:r>
                        <a:rPr lang="en-US" altLang="zh-CN" sz="1000" baseline="0" dirty="0" smtClean="0">
                          <a:latin typeface="Times New Roman" panose="02020603050405020304" pitchFamily="18" charset="0"/>
                          <a:cs typeface="Times New Roman" panose="02020603050405020304" pitchFamily="18" charset="0"/>
                        </a:rPr>
                        <a:t>13-</a:t>
                      </a:r>
                      <a:r>
                        <a:rPr lang="ru-RU" altLang="zh-CN" sz="1000" baseline="0" dirty="0" smtClean="0">
                          <a:latin typeface="Times New Roman" panose="02020603050405020304" pitchFamily="18" charset="0"/>
                          <a:cs typeface="Times New Roman" panose="02020603050405020304" pitchFamily="18" charset="0"/>
                        </a:rPr>
                        <a:t>р</a:t>
                      </a:r>
                      <a:r>
                        <a:rPr lang="zh-CN" altLang="en-US" sz="1000" baseline="0" dirty="0" smtClean="0">
                          <a:latin typeface="Times New Roman" panose="02020603050405020304" pitchFamily="18" charset="0"/>
                          <a:cs typeface="Times New Roman" panose="02020603050405020304" pitchFamily="18" charset="0"/>
                        </a:rPr>
                        <a:t>号令，该项目被认定为大型投资项目。</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8194" name="Picture 2" descr="C:\Users\DailideDA\Downloads\30293-g-blagoveschensk-rayon-404-kvartal-litera-4-612ecd03babe7.jpg"/>
          <p:cNvPicPr>
            <a:picLocks noChangeAspect="1" noChangeArrowheads="1"/>
          </p:cNvPicPr>
          <p:nvPr/>
        </p:nvPicPr>
        <p:blipFill rotWithShape="1">
          <a:blip r:embed="rId3">
            <a:extLst>
              <a:ext uri="{28A0092B-C50C-407E-A947-70E740481C1C}">
                <a14:useLocalDpi xmlns:a14="http://schemas.microsoft.com/office/drawing/2010/main" val="0"/>
              </a:ext>
            </a:extLst>
          </a:blip>
          <a:srcRect t="11600" b="11616"/>
          <a:stretch/>
        </p:blipFill>
        <p:spPr bwMode="auto">
          <a:xfrm>
            <a:off x="3065873" y="-3"/>
            <a:ext cx="3032688" cy="174648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ailideDA\Downloads\влавг.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2" r="6351" b="170"/>
          <a:stretch/>
        </p:blipFill>
        <p:spPr bwMode="auto">
          <a:xfrm>
            <a:off x="-5234" y="-2"/>
            <a:ext cx="3071108" cy="17464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DailideDA\Downloads\origi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06" b="14449"/>
          <a:stretch/>
        </p:blipFill>
        <p:spPr bwMode="auto">
          <a:xfrm>
            <a:off x="6098561" y="-3"/>
            <a:ext cx="3045439" cy="174648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33</a:t>
            </a:r>
            <a:endParaRPr lang="ru-RU" sz="2600" b="1" dirty="0">
              <a:cs typeface="Times New Roman" pitchFamily="18" charset="0"/>
            </a:endParaRPr>
          </a:p>
        </p:txBody>
      </p:sp>
    </p:spTree>
    <p:extLst>
      <p:ext uri="{BB962C8B-B14F-4D97-AF65-F5344CB8AC3E}">
        <p14:creationId xmlns:p14="http://schemas.microsoft.com/office/powerpoint/2010/main" val="30125529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3">
            <a:extLst>
              <a:ext uri="{28A0092B-C50C-407E-A947-70E740481C1C}">
                <a14:useLocalDpi xmlns:a14="http://schemas.microsoft.com/office/drawing/2010/main" val="0"/>
              </a:ext>
            </a:extLst>
          </a:blip>
          <a:srcRect l="9050" r="5865"/>
          <a:stretch>
            <a:fillRect/>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custDataLst>
              <p:tags r:id="rId1"/>
            </p:custData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200" b="1" dirty="0" smtClean="0">
                          <a:solidFill>
                            <a:schemeClr val="bg1"/>
                          </a:solidFill>
                          <a:latin typeface="Times New Roman" panose="02020603050405020304" pitchFamily="18" charset="0"/>
                          <a:cs typeface="Times New Roman" panose="02020603050405020304" pitchFamily="18" charset="0"/>
                        </a:rPr>
                        <a:t>阿穆尔州布拉戈维申斯克市“看台</a:t>
                      </a:r>
                      <a:r>
                        <a:rPr lang="en-US" altLang="zh-CN" sz="1200" b="1" dirty="0" smtClean="0">
                          <a:solidFill>
                            <a:schemeClr val="bg1"/>
                          </a:solidFill>
                          <a:latin typeface="Times New Roman" panose="02020603050405020304" pitchFamily="18" charset="0"/>
                          <a:cs typeface="Times New Roman" panose="02020603050405020304" pitchFamily="18" charset="0"/>
                        </a:rPr>
                        <a:t>-</a:t>
                      </a:r>
                      <a:r>
                        <a:rPr lang="zh-CN" altLang="en-US" sz="1200" b="1" dirty="0" smtClean="0">
                          <a:solidFill>
                            <a:schemeClr val="bg1"/>
                          </a:solidFill>
                          <a:latin typeface="Times New Roman" panose="02020603050405020304" pitchFamily="18" charset="0"/>
                          <a:cs typeface="Times New Roman" panose="02020603050405020304" pitchFamily="18" charset="0"/>
                        </a:rPr>
                        <a:t>大厅”大型城市中心</a:t>
                      </a:r>
                      <a:endParaRPr lang="en-US" altLang="zh-CN" sz="1200" b="1" dirty="0" smtClean="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p>
                    <a:p>
                      <a:r>
                        <a:rPr lang="zh-CN" altLang="en-US" sz="1000" baseline="0" dirty="0" smtClean="0">
                          <a:latin typeface="Times New Roman" panose="02020603050405020304" pitchFamily="18" charset="0"/>
                          <a:cs typeface="Times New Roman" panose="02020603050405020304" pitchFamily="18" charset="0"/>
                        </a:rPr>
                        <a:t>克罗列韦茨基安德烈阿纳托利耶维奇</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233-817.</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958839">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重建和改善现有列宁广场并顺利过渡到冲积区。 建造一个带有看台的文化中心，这将成为一个通用结构，可以用作观景台、观众看台等。</a:t>
                      </a:r>
                      <a:endParaRPr lang="en-US" altLang="zh-CN"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预算资金</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260480">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实施中。</a:t>
                      </a:r>
                    </a:p>
                    <a:p>
                      <a:pPr algn="l"/>
                      <a:r>
                        <a:rPr lang="zh-CN" altLang="en-US" sz="1000" baseline="0" dirty="0" smtClean="0">
                          <a:latin typeface="Times New Roman" panose="02020603050405020304" pitchFamily="18" charset="0"/>
                          <a:cs typeface="Times New Roman" panose="02020603050405020304" pitchFamily="18" charset="0"/>
                        </a:rPr>
                        <a:t>该项目框架中规定的设施建设正在进行中。</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78"/>
          <a:stretch>
            <a:fillRect/>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09"/>
          <a:stretch>
            <a:fillRect/>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189" b="2189"/>
          <a:stretch>
            <a:fillRect/>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anose="02020603050405020304" pitchFamily="18" charset="0"/>
              </a:rPr>
              <a:t>34</a:t>
            </a:r>
            <a:endParaRPr lang="ru-RU" sz="2600" b="1" dirty="0">
              <a:cs typeface="Times New Roman" panose="02020603050405020304" pitchFamily="18" charset="0"/>
            </a:endParaRPr>
          </a:p>
        </p:txBody>
      </p:sp>
    </p:spTree>
    <p:extLst>
      <p:ext uri="{BB962C8B-B14F-4D97-AF65-F5344CB8AC3E}">
        <p14:creationId xmlns:p14="http://schemas.microsoft.com/office/powerpoint/2010/main" val="2449928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351098367"/>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latin typeface="Times New Roman" panose="02020603050405020304" pitchFamily="18" charset="0"/>
                          <a:cs typeface="Times New Roman" panose="02020603050405020304" pitchFamily="18" charset="0"/>
                        </a:rPr>
                        <a:t>生产钢化、防火和夹层玻璃，以及布拉戈维申斯克外墙玻璃的建筑双层玻璃窗</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«Home Master Glass»</a:t>
                      </a:r>
                      <a:r>
                        <a:rPr lang="zh-CN" altLang="en-US" sz="1000" dirty="0" smtClean="0">
                          <a:latin typeface="Times New Roman" panose="02020603050405020304" pitchFamily="18" charset="0"/>
                          <a:cs typeface="Times New Roman" panose="02020603050405020304" pitchFamily="18" charset="0"/>
                        </a:rPr>
                        <a:t>有限公司</a:t>
                      </a:r>
                      <a:r>
                        <a:rPr lang="ru-RU" sz="1000" dirty="0" smtClean="0">
                          <a:latin typeface="Times New Roman" panose="02020603050405020304" pitchFamily="18" charset="0"/>
                          <a:cs typeface="Times New Roman" panose="02020603050405020304" pitchFamily="18" charset="0"/>
                        </a:rPr>
                        <a:t>, </a:t>
                      </a:r>
                      <a:r>
                        <a:rPr lang="zh-CN" altLang="en-US" sz="1000" dirty="0" smtClean="0">
                          <a:latin typeface="Times New Roman" panose="02020603050405020304" pitchFamily="18" charset="0"/>
                          <a:cs typeface="Times New Roman" panose="02020603050405020304" pitchFamily="18" charset="0"/>
                        </a:rPr>
                        <a:t>纳税识别号</a:t>
                      </a:r>
                      <a:r>
                        <a:rPr lang="ru-RU" sz="1000" dirty="0" smtClean="0">
                          <a:latin typeface="Times New Roman" panose="02020603050405020304" pitchFamily="18" charset="0"/>
                          <a:cs typeface="Times New Roman" panose="02020603050405020304" pitchFamily="18" charset="0"/>
                        </a:rPr>
                        <a:t>2801266944,</a:t>
                      </a:r>
                    </a:p>
                    <a:p>
                      <a:r>
                        <a:rPr lang="zh-CN" altLang="en-US" sz="1000" baseline="0" dirty="0" smtClean="0">
                          <a:latin typeface="Times New Roman" panose="02020603050405020304" pitchFamily="18" charset="0"/>
                          <a:cs typeface="Times New Roman" panose="02020603050405020304" pitchFamily="18" charset="0"/>
                        </a:rPr>
                        <a:t>布拉戈维申斯克市埃涅尔格季切斯卡亚街</a:t>
                      </a:r>
                      <a:r>
                        <a:rPr lang="en-US" altLang="zh-CN" sz="1000" baseline="0" dirty="0" smtClean="0">
                          <a:latin typeface="Times New Roman" panose="02020603050405020304" pitchFamily="18" charset="0"/>
                          <a:cs typeface="Times New Roman" panose="02020603050405020304" pitchFamily="18" charset="0"/>
                        </a:rPr>
                        <a:t>12</a:t>
                      </a:r>
                      <a:r>
                        <a:rPr lang="en-US" sz="1000" baseline="0" dirty="0" smtClean="0">
                          <a:latin typeface="Times New Roman" panose="02020603050405020304" pitchFamily="18" charset="0"/>
                          <a:cs typeface="Times New Roman" panose="02020603050405020304" pitchFamily="18" charset="0"/>
                        </a:rPr>
                        <a:t>a</a:t>
                      </a:r>
                      <a:r>
                        <a:rPr lang="zh-CN" altLang="en-US" sz="1000" baseline="0" dirty="0" smtClean="0">
                          <a:latin typeface="Times New Roman" panose="02020603050405020304" pitchFamily="18" charset="0"/>
                          <a:cs typeface="Times New Roman" panose="02020603050405020304" pitchFamily="18" charset="0"/>
                        </a:rPr>
                        <a:t>号</a:t>
                      </a:r>
                      <a:r>
                        <a:rPr lang="en-US" sz="1000" baseline="0" dirty="0" smtClean="0">
                          <a:latin typeface="Times New Roman" panose="02020603050405020304" pitchFamily="18" charset="0"/>
                          <a:cs typeface="Times New Roman" panose="02020603050405020304" pitchFamily="18" charset="0"/>
                        </a:rPr>
                        <a:t>。</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生产钢化、防火和夹层玻璃，以及布拉戈维申斯克外墙玻璃的建筑双层玻璃窗，每年生产能力为</a:t>
                      </a:r>
                      <a:r>
                        <a:rPr lang="en-US" altLang="zh-CN" sz="1000" dirty="0" smtClean="0">
                          <a:latin typeface="Times New Roman" panose="02020603050405020304" pitchFamily="18" charset="0"/>
                          <a:cs typeface="Times New Roman" panose="02020603050405020304" pitchFamily="18" charset="0"/>
                        </a:rPr>
                        <a:t>100</a:t>
                      </a:r>
                      <a:r>
                        <a:rPr lang="zh-CN" altLang="en-US" sz="1000" dirty="0" smtClean="0">
                          <a:latin typeface="Times New Roman" panose="02020603050405020304" pitchFamily="18" charset="0"/>
                          <a:cs typeface="Times New Roman" panose="02020603050405020304" pitchFamily="18" charset="0"/>
                        </a:rPr>
                        <a:t>万平方米</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2027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348,045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控股资金</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548512">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计划实现的项目。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列入全区重点投资项目清单。为全区重点投资项目的支持措施。</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根据阿穆尔州州长 </a:t>
                      </a:r>
                      <a:r>
                        <a:rPr lang="en-US" altLang="zh-CN" sz="1000" baseline="0" dirty="0" smtClean="0">
                          <a:latin typeface="Times New Roman" panose="02020603050405020304" pitchFamily="18" charset="0"/>
                          <a:cs typeface="Times New Roman" panose="02020603050405020304" pitchFamily="18" charset="0"/>
                        </a:rPr>
                        <a:t>2022</a:t>
                      </a:r>
                      <a:r>
                        <a:rPr lang="zh-CN" altLang="en-US" sz="1000" baseline="0" dirty="0" smtClean="0">
                          <a:latin typeface="Times New Roman" panose="02020603050405020304" pitchFamily="18" charset="0"/>
                          <a:cs typeface="Times New Roman" panose="02020603050405020304" pitchFamily="18" charset="0"/>
                        </a:rPr>
                        <a:t>年 </a:t>
                      </a:r>
                      <a:r>
                        <a:rPr lang="en-US" altLang="zh-CN" sz="1000" baseline="0" dirty="0" smtClean="0">
                          <a:latin typeface="Times New Roman" panose="02020603050405020304" pitchFamily="18" charset="0"/>
                          <a:cs typeface="Times New Roman" panose="02020603050405020304" pitchFamily="18" charset="0"/>
                        </a:rPr>
                        <a:t>11</a:t>
                      </a:r>
                      <a:r>
                        <a:rPr lang="zh-CN" altLang="en-US" sz="1000" baseline="0" dirty="0" smtClean="0">
                          <a:latin typeface="Times New Roman" panose="02020603050405020304" pitchFamily="18" charset="0"/>
                          <a:cs typeface="Times New Roman" panose="02020603050405020304" pitchFamily="18" charset="0"/>
                        </a:rPr>
                        <a:t>月 </a:t>
                      </a:r>
                      <a:r>
                        <a:rPr lang="en-US" altLang="zh-CN" sz="1000" baseline="0" dirty="0" smtClean="0">
                          <a:latin typeface="Times New Roman" panose="02020603050405020304" pitchFamily="18" charset="0"/>
                          <a:cs typeface="Times New Roman" panose="02020603050405020304" pitchFamily="18" charset="0"/>
                        </a:rPr>
                        <a:t>2</a:t>
                      </a:r>
                      <a:r>
                        <a:rPr lang="zh-CN" altLang="en-US" sz="1000" baseline="0" dirty="0" smtClean="0">
                          <a:latin typeface="Times New Roman" panose="02020603050405020304" pitchFamily="18" charset="0"/>
                          <a:cs typeface="Times New Roman" panose="02020603050405020304" pitchFamily="18" charset="0"/>
                        </a:rPr>
                        <a:t>日第 </a:t>
                      </a:r>
                      <a:r>
                        <a:rPr lang="en-US" altLang="zh-CN" sz="1000" baseline="0" dirty="0" smtClean="0">
                          <a:latin typeface="Times New Roman" panose="02020603050405020304" pitchFamily="18" charset="0"/>
                          <a:cs typeface="Times New Roman" panose="02020603050405020304" pitchFamily="18" charset="0"/>
                        </a:rPr>
                        <a:t>257-</a:t>
                      </a:r>
                      <a:r>
                        <a:rPr lang="ru-RU" altLang="zh-CN" sz="1000" baseline="0" dirty="0" smtClean="0">
                          <a:latin typeface="Times New Roman" panose="02020603050405020304" pitchFamily="18" charset="0"/>
                          <a:cs typeface="Times New Roman" panose="02020603050405020304" pitchFamily="18" charset="0"/>
                        </a:rPr>
                        <a:t>р</a:t>
                      </a:r>
                      <a:r>
                        <a:rPr lang="zh-CN" altLang="en-US" sz="1000" baseline="0" dirty="0" smtClean="0">
                          <a:latin typeface="Times New Roman" panose="02020603050405020304" pitchFamily="18" charset="0"/>
                          <a:cs typeface="Times New Roman" panose="02020603050405020304" pitchFamily="18" charset="0"/>
                        </a:rPr>
                        <a:t>号命令，该项目被认定为大型投资项目。</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计划被授予 “普里阿穆尔斯卡亚” 优先发展区的居民。</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投资项目进度已被批准。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8" name="Picture 2" descr="C:\Users\DailideDA\Desktop\IMG_2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49" b="8279"/>
          <a:stretch/>
        </p:blipFill>
        <p:spPr bwMode="auto">
          <a:xfrm>
            <a:off x="3065860" y="368"/>
            <a:ext cx="3032701" cy="1746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ailideDA\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13"/>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DailideDA\Desktop\steklopakety_arhitek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4322" b="20980"/>
          <a:stretch/>
        </p:blipFill>
        <p:spPr bwMode="auto">
          <a:xfrm>
            <a:off x="-5235" y="368"/>
            <a:ext cx="3071095" cy="17461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Tree>
    <p:extLst>
      <p:ext uri="{BB962C8B-B14F-4D97-AF65-F5344CB8AC3E}">
        <p14:creationId xmlns:p14="http://schemas.microsoft.com/office/powerpoint/2010/main" val="4228495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555375089"/>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latin typeface="Times New Roman" panose="02020603050405020304" pitchFamily="18" charset="0"/>
                          <a:cs typeface="Times New Roman" panose="02020603050405020304" pitchFamily="18" charset="0"/>
                        </a:rPr>
                        <a:t>综合建设布拉戈维申斯克市结雅河堤岸项目（蔚蓝海岸项目）</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332472">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布拉戈维申斯克市行政公署，</a:t>
                      </a:r>
                    </a:p>
                    <a:p>
                      <a:r>
                        <a:rPr lang="zh-CN" altLang="en-US" sz="1000" dirty="0" smtClean="0">
                          <a:latin typeface="Times New Roman" panose="02020603050405020304" pitchFamily="18" charset="0"/>
                          <a:cs typeface="Times New Roman" panose="02020603050405020304" pitchFamily="18" charset="0"/>
                        </a:rPr>
                        <a:t>克罗列韦茨基安德烈阿纳托利耶维奇</a:t>
                      </a:r>
                      <a:r>
                        <a:rPr lang="en-US" altLang="zh-CN" sz="100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(4162) 233-817.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大约存量住房为 </a:t>
                      </a:r>
                      <a:r>
                        <a:rPr lang="en-US" altLang="zh-CN" sz="1000" dirty="0" smtClean="0">
                          <a:latin typeface="Times New Roman" panose="02020603050405020304" pitchFamily="18" charset="0"/>
                          <a:cs typeface="Times New Roman" panose="02020603050405020304" pitchFamily="18" charset="0"/>
                        </a:rPr>
                        <a:t>16</a:t>
                      </a:r>
                      <a:r>
                        <a:rPr lang="zh-CN" altLang="en-US" sz="1000" dirty="0" smtClean="0">
                          <a:latin typeface="Times New Roman" panose="02020603050405020304" pitchFamily="18" charset="0"/>
                          <a:cs typeface="Times New Roman" panose="02020603050405020304" pitchFamily="18" charset="0"/>
                        </a:rPr>
                        <a:t>万</a:t>
                      </a:r>
                      <a:r>
                        <a:rPr lang="en-US" altLang="zh-CN" sz="1000" dirty="0" smtClean="0">
                          <a:latin typeface="Times New Roman" panose="02020603050405020304" pitchFamily="18" charset="0"/>
                          <a:cs typeface="Times New Roman" panose="02020603050405020304" pitchFamily="18" charset="0"/>
                        </a:rPr>
                        <a:t>6</a:t>
                      </a:r>
                      <a:r>
                        <a:rPr lang="zh-CN" altLang="en-US" sz="1000" dirty="0" smtClean="0">
                          <a:latin typeface="Times New Roman" panose="02020603050405020304" pitchFamily="18" charset="0"/>
                          <a:cs typeface="Times New Roman" panose="02020603050405020304" pitchFamily="18" charset="0"/>
                        </a:rPr>
                        <a:t>千</a:t>
                      </a:r>
                      <a:r>
                        <a:rPr lang="en-US" altLang="zh-CN" sz="1000" dirty="0" smtClean="0">
                          <a:latin typeface="Times New Roman" panose="02020603050405020304" pitchFamily="18" charset="0"/>
                          <a:cs typeface="Times New Roman" panose="02020603050405020304" pitchFamily="18" charset="0"/>
                        </a:rPr>
                        <a:t>3</a:t>
                      </a:r>
                      <a:r>
                        <a:rPr lang="zh-CN" altLang="en-US" sz="1000" dirty="0" smtClean="0">
                          <a:latin typeface="Times New Roman" panose="02020603050405020304" pitchFamily="18" charset="0"/>
                          <a:cs typeface="Times New Roman" panose="02020603050405020304" pitchFamily="18" charset="0"/>
                        </a:rPr>
                        <a:t>百平方米</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幼儿园、学校建设。</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2035</a:t>
                      </a:r>
                      <a:r>
                        <a:rPr lang="zh-CN" altLang="en-US" sz="1000" dirty="0" smtClean="0">
                          <a:latin typeface="Times New Roman" panose="02020603050405020304" pitchFamily="18" charset="0"/>
                          <a:cs typeface="Times New Roman" panose="02020603050405020304" pitchFamily="18" charset="0"/>
                        </a:rPr>
                        <a:t>年</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20 000,00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96112">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计划实现的项目</a:t>
                      </a:r>
                      <a:r>
                        <a:rPr lang="ru-RU" sz="1000" baseline="0" dirty="0" smtClean="0">
                          <a:latin typeface="Times New Roman" panose="02020603050405020304" pitchFamily="18" charset="0"/>
                          <a:cs typeface="Times New Roman" panose="02020603050405020304" pitchFamily="18" charset="0"/>
                        </a:rPr>
                        <a:t>,</a:t>
                      </a:r>
                      <a:r>
                        <a:rPr lang="en-US"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使用领土综合发展机制来执行。</a:t>
                      </a:r>
                      <a:endParaRPr lang="en-US"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城市</a:t>
                      </a:r>
                      <a:r>
                        <a:rPr lang="en-US" altLang="zh-CN" sz="1000" baseline="0" dirty="0" smtClean="0">
                          <a:latin typeface="Times New Roman" panose="02020603050405020304" pitchFamily="18" charset="0"/>
                          <a:cs typeface="Times New Roman" panose="02020603050405020304" pitchFamily="18" charset="0"/>
                        </a:rPr>
                        <a:t>263</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265</a:t>
                      </a:r>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266</a:t>
                      </a:r>
                      <a:r>
                        <a:rPr lang="zh-CN" altLang="en-US" sz="1000" baseline="0" dirty="0" smtClean="0">
                          <a:latin typeface="Times New Roman" panose="02020603050405020304" pitchFamily="18" charset="0"/>
                          <a:cs typeface="Times New Roman" panose="02020603050405020304" pitchFamily="18" charset="0"/>
                        </a:rPr>
                        <a:t>街区（占地面积</a:t>
                      </a:r>
                      <a:r>
                        <a:rPr lang="en-US" altLang="zh-CN" sz="1000" baseline="0" dirty="0" smtClean="0">
                          <a:latin typeface="Times New Roman" panose="02020603050405020304" pitchFamily="18" charset="0"/>
                          <a:cs typeface="Times New Roman" panose="02020603050405020304" pitchFamily="18" charset="0"/>
                        </a:rPr>
                        <a:t>26.4</a:t>
                      </a:r>
                      <a:r>
                        <a:rPr lang="zh-CN" altLang="en-US" sz="1000" baseline="0" dirty="0" smtClean="0">
                          <a:latin typeface="Times New Roman" panose="02020603050405020304" pitchFamily="18" charset="0"/>
                          <a:cs typeface="Times New Roman" panose="02020603050405020304" pitchFamily="18" charset="0"/>
                        </a:rPr>
                        <a:t>公顷），第</a:t>
                      </a:r>
                      <a:r>
                        <a:rPr lang="en-US" altLang="zh-CN" sz="1000" baseline="0" dirty="0" smtClean="0">
                          <a:latin typeface="Times New Roman" panose="02020603050405020304" pitchFamily="18" charset="0"/>
                          <a:cs typeface="Times New Roman" panose="02020603050405020304" pitchFamily="18" charset="0"/>
                        </a:rPr>
                        <a:t>345</a:t>
                      </a:r>
                      <a:r>
                        <a:rPr lang="zh-CN" altLang="en-US" sz="1000" baseline="0" dirty="0" smtClean="0">
                          <a:latin typeface="Times New Roman" panose="02020603050405020304" pitchFamily="18" charset="0"/>
                          <a:cs typeface="Times New Roman" panose="02020603050405020304" pitchFamily="18" charset="0"/>
                        </a:rPr>
                        <a:t>街区规划项目正在制定中，第</a:t>
                      </a:r>
                      <a:r>
                        <a:rPr lang="en-US" altLang="zh-CN" sz="1000" baseline="0" dirty="0" smtClean="0">
                          <a:latin typeface="Times New Roman" panose="02020603050405020304" pitchFamily="18" charset="0"/>
                          <a:cs typeface="Times New Roman" panose="02020603050405020304" pitchFamily="18" charset="0"/>
                        </a:rPr>
                        <a:t>346</a:t>
                      </a:r>
                      <a:r>
                        <a:rPr lang="zh-CN" altLang="en-US" sz="1000" baseline="0" dirty="0" smtClean="0">
                          <a:latin typeface="Times New Roman" panose="02020603050405020304" pitchFamily="18" charset="0"/>
                          <a:cs typeface="Times New Roman" panose="02020603050405020304" pitchFamily="18" charset="0"/>
                        </a:rPr>
                        <a:t>街区规划项目已获批（约</a:t>
                      </a:r>
                      <a:r>
                        <a:rPr lang="en-US" altLang="zh-CN" sz="1000" baseline="0" dirty="0" smtClean="0">
                          <a:latin typeface="Times New Roman" panose="02020603050405020304" pitchFamily="18" charset="0"/>
                          <a:cs typeface="Times New Roman" panose="02020603050405020304" pitchFamily="18" charset="0"/>
                        </a:rPr>
                        <a:t>11.1</a:t>
                      </a:r>
                      <a:r>
                        <a:rPr lang="zh-CN" altLang="en-US" sz="1000" baseline="0" dirty="0" smtClean="0">
                          <a:latin typeface="Times New Roman" panose="02020603050405020304" pitchFamily="18" charset="0"/>
                          <a:cs typeface="Times New Roman" panose="02020603050405020304" pitchFamily="18" charset="0"/>
                        </a:rPr>
                        <a:t>公顷）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6146" name="Picture 2" descr="C:\Users\DailideDA\Downloads\lazurnyy-bereg-blagoveshcensk-jk-314168442-6.jpg"/>
          <p:cNvPicPr>
            <a:picLocks noChangeAspect="1" noChangeArrowheads="1"/>
          </p:cNvPicPr>
          <p:nvPr/>
        </p:nvPicPr>
        <p:blipFill rotWithShape="1">
          <a:blip r:embed="rId3">
            <a:extLst>
              <a:ext uri="{28A0092B-C50C-407E-A947-70E740481C1C}">
                <a14:useLocalDpi xmlns:a14="http://schemas.microsoft.com/office/drawing/2010/main" val="0"/>
              </a:ext>
            </a:extLst>
          </a:blip>
          <a:srcRect l="3288" r="3288" b="208"/>
          <a:stretch/>
        </p:blipFill>
        <p:spPr bwMode="auto">
          <a:xfrm>
            <a:off x="-5235" y="1"/>
            <a:ext cx="3065702" cy="174647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DailideDA\Downloads\eb5f21ea2bfa41b5f5b265a9744fd726.jpg"/>
          <p:cNvPicPr>
            <a:picLocks noChangeAspect="1" noChangeArrowheads="1"/>
          </p:cNvPicPr>
          <p:nvPr/>
        </p:nvPicPr>
        <p:blipFill rotWithShape="1">
          <a:blip r:embed="rId4">
            <a:extLst>
              <a:ext uri="{28A0092B-C50C-407E-A947-70E740481C1C}">
                <a14:useLocalDpi xmlns:a14="http://schemas.microsoft.com/office/drawing/2010/main" val="0"/>
              </a:ext>
            </a:extLst>
          </a:blip>
          <a:srcRect b="4190"/>
          <a:stretch/>
        </p:blipFill>
        <p:spPr bwMode="auto">
          <a:xfrm>
            <a:off x="3060467" y="0"/>
            <a:ext cx="3038094"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DailideDA\Downloads\9e92522e32964ded8f0e58d05c3d5eb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837"/>
          <a:stretch/>
        </p:blipFill>
        <p:spPr bwMode="auto">
          <a:xfrm>
            <a:off x="6098561" y="-2885"/>
            <a:ext cx="3045439" cy="174936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Tree>
    <p:extLst>
      <p:ext uri="{BB962C8B-B14F-4D97-AF65-F5344CB8AC3E}">
        <p14:creationId xmlns:p14="http://schemas.microsoft.com/office/powerpoint/2010/main" val="3647071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710830797"/>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组织新“结雅河航道” 旅游路线</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71375">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卡拉先科</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奥克萨纳</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维克托罗夫纳 个体工商户</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280116553730,</a:t>
                      </a:r>
                    </a:p>
                    <a:p>
                      <a:r>
                        <a:rPr lang="zh-CN" altLang="en-US" sz="1000" baseline="0" dirty="0" smtClean="0">
                          <a:latin typeface="Times New Roman" panose="02020603050405020304" pitchFamily="18" charset="0"/>
                          <a:cs typeface="Times New Roman" panose="02020603050405020304" pitchFamily="18" charset="0"/>
                        </a:rPr>
                        <a:t>布拉戈维申斯基市区、纳塔林斯基村委员会、纳塔利诺村</a:t>
                      </a:r>
                      <a:r>
                        <a:rPr lang="ru-RU" sz="1000" baseline="0" dirty="0" smtClean="0">
                          <a:latin typeface="Times New Roman" panose="02020603050405020304" pitchFamily="18" charset="0"/>
                          <a:cs typeface="Times New Roman" panose="02020603050405020304" pitchFamily="18" charset="0"/>
                        </a:rPr>
                        <a:t>, </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(914) 557-89-08.</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组织结雅河泛舟活动，形成健康生活方式的需求，让年轻人和老年人在新鲜空气中享受运动消遣。</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aseline="0" dirty="0" smtClean="0">
                          <a:latin typeface="Times New Roman" panose="02020603050405020304" pitchFamily="18" charset="0"/>
                          <a:cs typeface="Times New Roman" panose="02020603050405020304" pitchFamily="18" charset="0"/>
                        </a:rPr>
                        <a:t>2021 - 2024</a:t>
                      </a:r>
                      <a:r>
                        <a:rPr lang="zh-CN" altLang="en-US" sz="1000" dirty="0" smtClean="0">
                          <a:latin typeface="Times New Roman" panose="02020603050405020304" pitchFamily="18" charset="0"/>
                          <a:cs typeface="Times New Roman" panose="02020603050405020304" pitchFamily="18" charset="0"/>
                        </a:rPr>
                        <a:t>年</a:t>
                      </a:r>
                      <a:endParaRPr lang="ru-RU" sz="100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7337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zh-CN" altLang="en-US" sz="1000" baseline="0" dirty="0" smtClean="0">
                          <a:latin typeface="Times New Roman" panose="02020603050405020304" pitchFamily="18" charset="0"/>
                          <a:cs typeface="Times New Roman" panose="02020603050405020304" pitchFamily="18" charset="0"/>
                        </a:rPr>
                        <a:t>在吸引投资的阶段。 投资建议。</a:t>
                      </a:r>
                      <a:endParaRPr lang="ru-RU" altLang="zh-CN" sz="1000" baseline="0" dirty="0" smtClean="0">
                        <a:latin typeface="Times New Roman" panose="02020603050405020304" pitchFamily="18" charset="0"/>
                        <a:cs typeface="Times New Roman" panose="02020603050405020304" pitchFamily="18" charset="0"/>
                      </a:endParaRPr>
                    </a:p>
                    <a:p>
                      <a:pPr algn="l"/>
                      <a:r>
                        <a:rPr lang="zh-CN" altLang="en-US" sz="1000" baseline="0" dirty="0" smtClean="0">
                          <a:latin typeface="Times New Roman" panose="02020603050405020304" pitchFamily="18" charset="0"/>
                          <a:cs typeface="Times New Roman" panose="02020603050405020304" pitchFamily="18" charset="0"/>
                        </a:rPr>
                        <a:t>该项目框架内的活动计划在地籍号为</a:t>
                      </a:r>
                      <a:r>
                        <a:rPr lang="en-US" altLang="zh-CN" sz="1000" baseline="0" dirty="0" smtClean="0">
                          <a:latin typeface="Times New Roman" panose="02020603050405020304" pitchFamily="18" charset="0"/>
                          <a:cs typeface="Times New Roman" panose="02020603050405020304" pitchFamily="18" charset="0"/>
                        </a:rPr>
                        <a:t>28:10:015001:75</a:t>
                      </a:r>
                      <a:r>
                        <a:rPr lang="zh-CN" altLang="en-US" sz="1000" baseline="0" dirty="0" smtClean="0">
                          <a:latin typeface="Times New Roman" panose="02020603050405020304" pitchFamily="18" charset="0"/>
                          <a:cs typeface="Times New Roman" panose="02020603050405020304" pitchFamily="18" charset="0"/>
                        </a:rPr>
                        <a:t>的地块上进行</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彩虹”娱乐中心（斯沃博德内</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布拉戈维申斯克高速公路第</a:t>
                      </a:r>
                      <a:r>
                        <a:rPr lang="en-US" altLang="zh-CN" sz="1000" baseline="0" dirty="0" smtClean="0">
                          <a:latin typeface="Times New Roman" panose="02020603050405020304" pitchFamily="18" charset="0"/>
                          <a:cs typeface="Times New Roman" panose="02020603050405020304" pitchFamily="18" charset="0"/>
                        </a:rPr>
                        <a:t>97</a:t>
                      </a:r>
                      <a:r>
                        <a:rPr lang="zh-CN" altLang="en-US" sz="1000" baseline="0" dirty="0" smtClean="0">
                          <a:latin typeface="Times New Roman" panose="02020603050405020304" pitchFamily="18" charset="0"/>
                          <a:cs typeface="Times New Roman" panose="02020603050405020304" pitchFamily="18" charset="0"/>
                        </a:rPr>
                        <a:t>公里）。计划购买</a:t>
                      </a:r>
                      <a:r>
                        <a:rPr lang="en-US" altLang="zh-CN" sz="1000" baseline="0" dirty="0" smtClean="0">
                          <a:latin typeface="Times New Roman" panose="02020603050405020304" pitchFamily="18" charset="0"/>
                          <a:cs typeface="Times New Roman" panose="02020603050405020304" pitchFamily="18" charset="0"/>
                        </a:rPr>
                        <a:t>6</a:t>
                      </a:r>
                      <a:r>
                        <a:rPr lang="zh-CN" altLang="en-US" sz="1000" baseline="0" dirty="0" smtClean="0">
                          <a:latin typeface="Times New Roman" panose="02020603050405020304" pitchFamily="18" charset="0"/>
                          <a:cs typeface="Times New Roman" panose="02020603050405020304" pitchFamily="18" charset="0"/>
                        </a:rPr>
                        <a:t>艘电动双体船，为平稳下水和入水做好岸上准备，组织租赁点和设备储存设施。</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5122" name="Picture 2" descr="C:\Users\DailideDA\Downloads\2.jpg"/>
          <p:cNvPicPr>
            <a:picLocks noChangeAspect="1" noChangeArrowheads="1"/>
          </p:cNvPicPr>
          <p:nvPr/>
        </p:nvPicPr>
        <p:blipFill rotWithShape="1">
          <a:blip r:embed="rId3">
            <a:extLst>
              <a:ext uri="{28A0092B-C50C-407E-A947-70E740481C1C}">
                <a14:useLocalDpi xmlns:a14="http://schemas.microsoft.com/office/drawing/2010/main" val="0"/>
              </a:ext>
            </a:extLst>
          </a:blip>
          <a:srcRect t="7176" b="7372"/>
          <a:stretch/>
        </p:blipFill>
        <p:spPr bwMode="auto">
          <a:xfrm>
            <a:off x="-5234" y="0"/>
            <a:ext cx="3065702" cy="174647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ailideDA\Downloads\20210606-DSC_03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33" b="6626"/>
          <a:stretch/>
        </p:blipFill>
        <p:spPr bwMode="auto">
          <a:xfrm>
            <a:off x="6098561" y="1"/>
            <a:ext cx="3045439" cy="17464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ailideDA\Downloads\4-katamaran-gotov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60"/>
          <a:stretch/>
        </p:blipFill>
        <p:spPr bwMode="auto">
          <a:xfrm>
            <a:off x="3060467" y="0"/>
            <a:ext cx="3038094" cy="174648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Tree>
    <p:extLst>
      <p:ext uri="{BB962C8B-B14F-4D97-AF65-F5344CB8AC3E}">
        <p14:creationId xmlns:p14="http://schemas.microsoft.com/office/powerpoint/2010/main" val="145425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1" dirty="0" smtClean="0">
                          <a:solidFill>
                            <a:schemeClr val="bg1"/>
                          </a:solidFill>
                          <a:latin typeface="Times New Roman" panose="02020603050405020304" pitchFamily="18" charset="0"/>
                          <a:cs typeface="Times New Roman" panose="02020603050405020304" pitchFamily="18" charset="0"/>
                        </a:rPr>
                        <a:t>为</a:t>
                      </a:r>
                      <a:r>
                        <a:rPr lang="en-US" altLang="zh-CN" sz="1200" b="1" dirty="0" smtClean="0">
                          <a:solidFill>
                            <a:schemeClr val="bg1"/>
                          </a:solidFill>
                          <a:latin typeface="Times New Roman" panose="02020603050405020304" pitchFamily="18" charset="0"/>
                          <a:cs typeface="Times New Roman" panose="02020603050405020304" pitchFamily="18" charset="0"/>
                        </a:rPr>
                        <a:t>"</a:t>
                      </a:r>
                      <a:r>
                        <a:rPr lang="zh-CN" altLang="en-US" sz="1200" b="1" dirty="0" smtClean="0">
                          <a:solidFill>
                            <a:schemeClr val="bg1"/>
                          </a:solidFill>
                          <a:latin typeface="Times New Roman" panose="02020603050405020304" pitchFamily="18" charset="0"/>
                          <a:cs typeface="Times New Roman" panose="02020603050405020304" pitchFamily="18" charset="0"/>
                        </a:rPr>
                        <a:t>雪花</a:t>
                      </a:r>
                      <a:r>
                        <a:rPr lang="en-US" altLang="zh-CN" sz="1200" b="1" dirty="0" smtClean="0">
                          <a:solidFill>
                            <a:schemeClr val="bg1"/>
                          </a:solidFill>
                          <a:latin typeface="Times New Roman" panose="02020603050405020304" pitchFamily="18" charset="0"/>
                          <a:cs typeface="Times New Roman" panose="02020603050405020304" pitchFamily="18" charset="0"/>
                        </a:rPr>
                        <a:t>"</a:t>
                      </a:r>
                      <a:r>
                        <a:rPr lang="zh-CN" altLang="en-US" sz="1200" b="1" dirty="0" smtClean="0">
                          <a:solidFill>
                            <a:schemeClr val="bg1"/>
                          </a:solidFill>
                          <a:latin typeface="Times New Roman" panose="02020603050405020304" pitchFamily="18" charset="0"/>
                          <a:cs typeface="Times New Roman" panose="02020603050405020304" pitchFamily="18" charset="0"/>
                        </a:rPr>
                        <a:t>娱乐中心购买设备</a:t>
                      </a:r>
                      <a:endParaRPr lang="en-US" altLang="zh-CN" sz="1200" b="1" dirty="0" smtClean="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71375">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科洛托娃</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娜塔莉娅</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维娅切斯拉沃夫娜 个体工商户</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280100699082,</a:t>
                      </a:r>
                    </a:p>
                    <a:p>
                      <a:r>
                        <a:rPr lang="zh-CN" altLang="en-US" sz="1000" baseline="0" dirty="0" smtClean="0">
                          <a:latin typeface="Times New Roman" panose="02020603050405020304" pitchFamily="18" charset="0"/>
                          <a:cs typeface="Times New Roman" panose="02020603050405020304" pitchFamily="18" charset="0"/>
                        </a:rPr>
                        <a:t>布拉戈维申斯克市，柴可夫斯基街，</a:t>
                      </a:r>
                      <a:r>
                        <a:rPr lang="en-US" altLang="zh-CN" sz="1000" baseline="0" dirty="0" smtClean="0">
                          <a:latin typeface="Times New Roman" panose="02020603050405020304" pitchFamily="18" charset="0"/>
                          <a:cs typeface="Times New Roman" panose="02020603050405020304" pitchFamily="18" charset="0"/>
                        </a:rPr>
                        <a:t>7</a:t>
                      </a:r>
                      <a:r>
                        <a:rPr lang="zh-CN" altLang="en-US" sz="1000" baseline="0" dirty="0" smtClean="0">
                          <a:latin typeface="Times New Roman" panose="02020603050405020304" pitchFamily="18" charset="0"/>
                          <a:cs typeface="Times New Roman" panose="02020603050405020304" pitchFamily="18" charset="0"/>
                        </a:rPr>
                        <a:t>号楼，办公室</a:t>
                      </a:r>
                      <a:r>
                        <a:rPr lang="en-US" altLang="zh-CN" sz="1000" baseline="0" dirty="0" smtClean="0">
                          <a:latin typeface="Times New Roman" panose="02020603050405020304" pitchFamily="18" charset="0"/>
                          <a:cs typeface="Times New Roman" panose="02020603050405020304" pitchFamily="18" charset="0"/>
                        </a:rPr>
                        <a:t>210</a:t>
                      </a:r>
                      <a:r>
                        <a:rPr lang="zh-CN" altLang="en-US" sz="1000" baseline="0" dirty="0" smtClean="0">
                          <a:latin typeface="Times New Roman" panose="02020603050405020304" pitchFamily="18" charset="0"/>
                          <a:cs typeface="Times New Roman" panose="02020603050405020304" pitchFamily="18" charset="0"/>
                        </a:rPr>
                        <a:t>号</a:t>
                      </a:r>
                      <a:endParaRPr lang="en-US" altLang="zh-CN" sz="1000" baseline="0" dirty="0" smtClean="0">
                        <a:latin typeface="Times New Roman" panose="02020603050405020304" pitchFamily="18" charset="0"/>
                        <a:cs typeface="Times New Roman" panose="02020603050405020304" pitchFamily="18" charset="0"/>
                      </a:endParaRP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(914) 590-72-09.</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购买设备，包括旅游设备，以增加游客流量，创造新的就业机会。</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 </a:t>
                      </a:r>
                      <a:r>
                        <a:rPr lang="zh-CN" altLang="en-US" sz="1000" baseline="0" dirty="0" smtClean="0">
                          <a:latin typeface="Times New Roman" panose="02020603050405020304" pitchFamily="18" charset="0"/>
                          <a:cs typeface="Times New Roman" panose="02020603050405020304" pitchFamily="18" charset="0"/>
                        </a:rPr>
                        <a:t>年</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7337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在吸引投资的阶段。 投资建议。</a:t>
                      </a:r>
                      <a:endParaRPr lang="ru-RU"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有地块 </a:t>
                      </a:r>
                      <a:r>
                        <a:rPr lang="en-US" sz="1000" baseline="0" dirty="0" smtClean="0">
                          <a:latin typeface="Times New Roman" panose="02020603050405020304" pitchFamily="18" charset="0"/>
                          <a:cs typeface="Times New Roman" panose="02020603050405020304" pitchFamily="18" charset="0"/>
                        </a:rPr>
                        <a:t>KN 28:01:170174:70</a:t>
                      </a:r>
                      <a:r>
                        <a:rPr lang="zh-CN" altLang="en-US" sz="1000" baseline="0" dirty="0" smtClean="0">
                          <a:latin typeface="Times New Roman" panose="02020603050405020304" pitchFamily="18" charset="0"/>
                          <a:cs typeface="Times New Roman" panose="02020603050405020304" pitchFamily="18" charset="0"/>
                        </a:rPr>
                        <a:t>号</a:t>
                      </a:r>
                      <a:r>
                        <a:rPr lang="en-US" sz="1000" baseline="0" dirty="0" smtClean="0">
                          <a:latin typeface="Times New Roman" panose="02020603050405020304" pitchFamily="18" charset="0"/>
                          <a:cs typeface="Times New Roman" panose="02020603050405020304" pitchFamily="18" charset="0"/>
                        </a:rPr>
                        <a:t>、KN 28:01:170174:181</a:t>
                      </a:r>
                      <a:r>
                        <a:rPr lang="zh-CN" altLang="en-US" sz="1000" baseline="0" dirty="0" smtClean="0">
                          <a:latin typeface="Times New Roman" panose="02020603050405020304" pitchFamily="18" charset="0"/>
                          <a:cs typeface="Times New Roman" panose="02020603050405020304" pitchFamily="18" charset="0"/>
                        </a:rPr>
                        <a:t>号</a:t>
                      </a:r>
                      <a:r>
                        <a:rPr lang="en-US"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布拉戈维申斯克 北部规划区 莫霍瓦亚</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帕季镇）。</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基础设施：休养所（</a:t>
                      </a:r>
                      <a:r>
                        <a:rPr lang="en-US" altLang="zh-CN" sz="1000" baseline="0" dirty="0" smtClean="0">
                          <a:latin typeface="Times New Roman" panose="02020603050405020304" pitchFamily="18" charset="0"/>
                          <a:cs typeface="Times New Roman" panose="02020603050405020304" pitchFamily="18" charset="0"/>
                        </a:rPr>
                        <a:t>3 </a:t>
                      </a:r>
                      <a:r>
                        <a:rPr lang="zh-CN" altLang="en-US" sz="1000" baseline="0" dirty="0" smtClean="0">
                          <a:latin typeface="Times New Roman" panose="02020603050405020304" pitchFamily="18" charset="0"/>
                          <a:cs typeface="Times New Roman" panose="02020603050405020304" pitchFamily="18" charset="0"/>
                        </a:rPr>
                        <a:t>层、</a:t>
                      </a:r>
                      <a:r>
                        <a:rPr lang="en-US" altLang="zh-CN" sz="1000" baseline="0" dirty="0" smtClean="0">
                          <a:latin typeface="Times New Roman" panose="02020603050405020304" pitchFamily="18" charset="0"/>
                          <a:cs typeface="Times New Roman" panose="02020603050405020304" pitchFamily="18" charset="0"/>
                        </a:rPr>
                        <a:t>15 </a:t>
                      </a:r>
                      <a:r>
                        <a:rPr lang="zh-CN" altLang="en-US" sz="1000" baseline="0" dirty="0" smtClean="0">
                          <a:latin typeface="Times New Roman" panose="02020603050405020304" pitchFamily="18" charset="0"/>
                          <a:cs typeface="Times New Roman" panose="02020603050405020304" pitchFamily="18" charset="0"/>
                        </a:rPr>
                        <a:t>个房间、</a:t>
                      </a:r>
                      <a:r>
                        <a:rPr lang="en-US" altLang="zh-CN" sz="1000" baseline="0" dirty="0" smtClean="0">
                          <a:latin typeface="Times New Roman" panose="02020603050405020304" pitchFamily="18" charset="0"/>
                          <a:cs typeface="Times New Roman" panose="02020603050405020304" pitchFamily="18" charset="0"/>
                        </a:rPr>
                        <a:t>2 </a:t>
                      </a:r>
                      <a:r>
                        <a:rPr lang="zh-CN" altLang="en-US" sz="1000" baseline="0" dirty="0" smtClean="0">
                          <a:latin typeface="Times New Roman" panose="02020603050405020304" pitchFamily="18" charset="0"/>
                          <a:cs typeface="Times New Roman" panose="02020603050405020304" pitchFamily="18" charset="0"/>
                        </a:rPr>
                        <a:t>个最多可容纳 </a:t>
                      </a:r>
                      <a:r>
                        <a:rPr lang="en-US" altLang="zh-CN" sz="1000" baseline="0" dirty="0" smtClean="0">
                          <a:latin typeface="Times New Roman" panose="02020603050405020304" pitchFamily="18" charset="0"/>
                          <a:cs typeface="Times New Roman" panose="02020603050405020304" pitchFamily="18" charset="0"/>
                        </a:rPr>
                        <a:t>50 </a:t>
                      </a:r>
                      <a:r>
                        <a:rPr lang="zh-CN" altLang="en-US" sz="1000" baseline="0" dirty="0" smtClean="0">
                          <a:latin typeface="Times New Roman" panose="02020603050405020304" pitchFamily="18" charset="0"/>
                          <a:cs typeface="Times New Roman" panose="02020603050405020304" pitchFamily="18" charset="0"/>
                        </a:rPr>
                        <a:t>人的宴会厅、桑拿浴室）、</a:t>
                      </a:r>
                      <a:r>
                        <a:rPr lang="en-US" altLang="zh-CN" sz="1000" baseline="0" dirty="0" smtClean="0">
                          <a:latin typeface="Times New Roman" panose="02020603050405020304" pitchFamily="18" charset="0"/>
                          <a:cs typeface="Times New Roman" panose="02020603050405020304" pitchFamily="18" charset="0"/>
                        </a:rPr>
                        <a:t>16 </a:t>
                      </a:r>
                      <a:r>
                        <a:rPr lang="zh-CN" altLang="en-US" sz="1000" baseline="0" dirty="0" smtClean="0">
                          <a:latin typeface="Times New Roman" panose="02020603050405020304" pitchFamily="18" charset="0"/>
                          <a:cs typeface="Times New Roman" panose="02020603050405020304" pitchFamily="18" charset="0"/>
                        </a:rPr>
                        <a:t>个凉亭（可容纳 </a:t>
                      </a:r>
                      <a:r>
                        <a:rPr lang="en-US" altLang="zh-CN" sz="1000" baseline="0" dirty="0" smtClean="0">
                          <a:latin typeface="Times New Roman" panose="02020603050405020304" pitchFamily="18" charset="0"/>
                          <a:cs typeface="Times New Roman" panose="02020603050405020304" pitchFamily="18" charset="0"/>
                        </a:rPr>
                        <a:t>10 </a:t>
                      </a:r>
                      <a:r>
                        <a:rPr lang="zh-CN" altLang="en-US" sz="1000" baseline="0" dirty="0" smtClean="0">
                          <a:latin typeface="Times New Roman" panose="02020603050405020304" pitchFamily="18" charset="0"/>
                          <a:cs typeface="Times New Roman" panose="02020603050405020304" pitchFamily="18" charset="0"/>
                        </a:rPr>
                        <a:t>至 </a:t>
                      </a:r>
                      <a:r>
                        <a:rPr lang="en-US" altLang="zh-CN" sz="1000" baseline="0" dirty="0" smtClean="0">
                          <a:latin typeface="Times New Roman" panose="02020603050405020304" pitchFamily="18" charset="0"/>
                          <a:cs typeface="Times New Roman" panose="02020603050405020304" pitchFamily="18" charset="0"/>
                        </a:rPr>
                        <a:t>60 </a:t>
                      </a:r>
                      <a:r>
                        <a:rPr lang="zh-CN" altLang="en-US" sz="1000" baseline="0" dirty="0" smtClean="0">
                          <a:latin typeface="Times New Roman" panose="02020603050405020304" pitchFamily="18" charset="0"/>
                          <a:cs typeface="Times New Roman" panose="02020603050405020304" pitchFamily="18" charset="0"/>
                        </a:rPr>
                        <a:t>人）、室外游泳池。有接通电网，供水</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井，排水</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化粪池。该项目框架内计划购买游乐场，租赁设备，娱乐区。</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4098" name="Picture 2" descr="Детский городок с аттракционами - Резиденция Комела"/>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77" b="7245"/>
          <a:stretch/>
        </p:blipFill>
        <p:spPr bwMode="auto">
          <a:xfrm>
            <a:off x="-5235" y="1012"/>
            <a:ext cx="3065701" cy="17454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DailideDA\Downloads\3d866a42af66f54b470188a34f2ee0c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73" b="3975"/>
          <a:stretch/>
        </p:blipFill>
        <p:spPr bwMode="auto">
          <a:xfrm>
            <a:off x="6098561" y="1012"/>
            <a:ext cx="3045439" cy="174546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DailideDA\Downloads\big_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036" b="360"/>
          <a:stretch/>
        </p:blipFill>
        <p:spPr bwMode="auto">
          <a:xfrm>
            <a:off x="3060467" y="1012"/>
            <a:ext cx="3038094" cy="174546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spTree>
    <p:extLst>
      <p:ext uri="{BB962C8B-B14F-4D97-AF65-F5344CB8AC3E}">
        <p14:creationId xmlns:p14="http://schemas.microsoft.com/office/powerpoint/2010/main" val="1530306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569826785"/>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aseline="0" dirty="0" smtClean="0">
                          <a:latin typeface="Times New Roman" panose="02020603050405020304" pitchFamily="18" charset="0"/>
                          <a:cs typeface="Times New Roman" panose="02020603050405020304" pitchFamily="18" charset="0"/>
                        </a:rPr>
                        <a:t>在“彩虹”休闲中心区组织一条涉及步行和自行车的新旅游路</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71375">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a:t>
                      </a:r>
                      <a:r>
                        <a:rPr lang="en-US" altLang="zh-CN" sz="1000" baseline="0" dirty="0" smtClean="0">
                          <a:latin typeface="Times New Roman" panose="02020603050405020304" pitchFamily="18" charset="0"/>
                          <a:cs typeface="Times New Roman" panose="02020603050405020304" pitchFamily="18" charset="0"/>
                        </a:rPr>
                        <a:t>RUS GPZ</a:t>
                      </a:r>
                      <a:r>
                        <a:rPr lang="zh-CN" altLang="en-US" sz="1000" baseline="0" dirty="0" smtClean="0">
                          <a:latin typeface="Times New Roman" panose="02020603050405020304" pitchFamily="18" charset="0"/>
                          <a:cs typeface="Times New Roman" panose="02020603050405020304" pitchFamily="18" charset="0"/>
                        </a:rPr>
                        <a:t>”有限公司</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2801141832</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布拉戈维申斯基市区、纳塔林斯基村委员会、纳塔利诺村，</a:t>
                      </a:r>
                      <a:endParaRPr lang="en-US"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(914) 557-89-08.</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组织一条涉及步行和自行车的新旅游路线，形成健康生活方式的需求，让年轻人和老年人在新鲜空气中享受运动消遣。</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 2022 - 2024</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年</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7337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在吸引投资的阶段。 投资建议。</a:t>
                      </a:r>
                      <a:endParaRPr lang="ru-RU"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该项目框架内的活动计划在地籍号为</a:t>
                      </a:r>
                      <a:r>
                        <a:rPr lang="en-US" altLang="zh-CN" sz="1000" baseline="0" dirty="0" smtClean="0">
                          <a:latin typeface="Times New Roman" panose="02020603050405020304" pitchFamily="18" charset="0"/>
                          <a:cs typeface="Times New Roman" panose="02020603050405020304" pitchFamily="18" charset="0"/>
                        </a:rPr>
                        <a:t>28:10:015001:75</a:t>
                      </a:r>
                      <a:r>
                        <a:rPr lang="zh-CN" altLang="en-US" sz="1000" baseline="0" dirty="0" smtClean="0">
                          <a:latin typeface="Times New Roman" panose="02020603050405020304" pitchFamily="18" charset="0"/>
                          <a:cs typeface="Times New Roman" panose="02020603050405020304" pitchFamily="18" charset="0"/>
                        </a:rPr>
                        <a:t>的地块上进行</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彩虹”娱乐中心（斯沃博德内</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布拉戈维申斯克高速公路第</a:t>
                      </a:r>
                      <a:r>
                        <a:rPr lang="en-US" altLang="zh-CN" sz="1000" baseline="0" dirty="0" smtClean="0">
                          <a:latin typeface="Times New Roman" panose="02020603050405020304" pitchFamily="18" charset="0"/>
                          <a:cs typeface="Times New Roman" panose="02020603050405020304" pitchFamily="18" charset="0"/>
                        </a:rPr>
                        <a:t>97</a:t>
                      </a:r>
                      <a:r>
                        <a:rPr lang="zh-CN" altLang="en-US" sz="1000" baseline="0" dirty="0" smtClean="0">
                          <a:latin typeface="Times New Roman" panose="02020603050405020304" pitchFamily="18" charset="0"/>
                          <a:cs typeface="Times New Roman" panose="02020603050405020304" pitchFamily="18" charset="0"/>
                        </a:rPr>
                        <a:t>公里）。计划购买自行车（成人、青少年、儿童）、电动滑板车、滑雪板、组织租赁点、设备存放处、更衣室、区域照明、步道、路径的准备、运输和运出土壤、绿化。</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3075" name="Picture 3" descr="C:\Users\DailideDA\Downloads\HeOx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 b="170"/>
          <a:stretch/>
        </p:blipFill>
        <p:spPr bwMode="auto">
          <a:xfrm>
            <a:off x="-5235" y="-2"/>
            <a:ext cx="3065701" cy="17464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ilideDA\Downloads\1620929055_23-pibig_info-p-velosiped-v-lesu-priroda-krasivo-foto-2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3787"/>
          <a:stretch/>
        </p:blipFill>
        <p:spPr bwMode="auto">
          <a:xfrm>
            <a:off x="3060466" y="1013"/>
            <a:ext cx="3038095" cy="17454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ailideDA\Downloads\family-mountain-biking-on-forest-42837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965" b="7015"/>
          <a:stretch/>
        </p:blipFill>
        <p:spPr bwMode="auto">
          <a:xfrm>
            <a:off x="6098561" y="-2"/>
            <a:ext cx="3045439" cy="174648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Tree>
    <p:extLst>
      <p:ext uri="{BB962C8B-B14F-4D97-AF65-F5344CB8AC3E}">
        <p14:creationId xmlns:p14="http://schemas.microsoft.com/office/powerpoint/2010/main" val="4149585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92.168.1.2\управление экономического развития и инвестиций\Отдел развития предпринимательства и инвестиций\Инвестиционный паспорт\2023\Картинки\4671564e-f9ec-4713-9bd2-4ffbd6a93e93.jpg"/>
          <p:cNvPicPr>
            <a:picLocks noChangeAspect="1" noChangeArrowheads="1"/>
          </p:cNvPicPr>
          <p:nvPr/>
        </p:nvPicPr>
        <p:blipFill rotWithShape="1">
          <a:blip r:embed="rId2">
            <a:extLst>
              <a:ext uri="{28A0092B-C50C-407E-A947-70E740481C1C}">
                <a14:useLocalDpi xmlns:a14="http://schemas.microsoft.com/office/drawing/2010/main" val="0"/>
              </a:ext>
            </a:extLst>
          </a:blip>
          <a:srcRect l="9801" r="1591" b="452"/>
          <a:stretch/>
        </p:blipFill>
        <p:spPr bwMode="auto">
          <a:xfrm>
            <a:off x="1" y="-1"/>
            <a:ext cx="915998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31593" y="348478"/>
            <a:ext cx="3528393" cy="720080"/>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b="1" dirty="0">
                <a:cs typeface="Arial" pitchFamily="34" charset="0"/>
              </a:rPr>
              <a:t>市长致辞</a:t>
            </a:r>
            <a:endParaRPr lang="ru-RU" sz="2600" b="1" dirty="0">
              <a:cs typeface="Arial" pitchFamily="34" charset="0"/>
            </a:endParaRPr>
          </a:p>
        </p:txBody>
      </p:sp>
      <p:sp>
        <p:nvSpPr>
          <p:cNvPr id="6" name="Прямоугольник 5"/>
          <p:cNvSpPr/>
          <p:nvPr/>
        </p:nvSpPr>
        <p:spPr>
          <a:xfrm>
            <a:off x="1"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4</a:t>
            </a:r>
          </a:p>
        </p:txBody>
      </p:sp>
    </p:spTree>
    <p:extLst>
      <p:ext uri="{BB962C8B-B14F-4D97-AF65-F5344CB8AC3E}">
        <p14:creationId xmlns:p14="http://schemas.microsoft.com/office/powerpoint/2010/main" val="1761951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a:fillRect/>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dirty="0" smtClean="0">
                          <a:solidFill>
                            <a:schemeClr val="bg1"/>
                          </a:solidFill>
                          <a:latin typeface="Times New Roman" panose="02020603050405020304" pitchFamily="18" charset="0"/>
                          <a:cs typeface="Times New Roman" panose="02020603050405020304" pitchFamily="18" charset="0"/>
                        </a:rPr>
                        <a:t>组织绳索公园的工作，对“金龙”酒店综合体的运动和游乐场进行现代化改造</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71375">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“龙”有限公司</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2801004610,</a:t>
                      </a:r>
                    </a:p>
                    <a:p>
                      <a:r>
                        <a:rPr lang="zh-CN" altLang="en-US" sz="1000" baseline="0" dirty="0" smtClean="0">
                          <a:latin typeface="Times New Roman" panose="02020603050405020304" pitchFamily="18" charset="0"/>
                          <a:cs typeface="Times New Roman" panose="02020603050405020304" pitchFamily="18" charset="0"/>
                        </a:rPr>
                        <a:t>布拉戈维申斯克市</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伊格纳季耶夫斯基公路第</a:t>
                      </a:r>
                      <a:r>
                        <a:rPr lang="en-US" altLang="zh-CN" sz="1000" baseline="0" dirty="0" smtClean="0">
                          <a:latin typeface="Times New Roman" panose="02020603050405020304" pitchFamily="18" charset="0"/>
                          <a:cs typeface="Times New Roman" panose="02020603050405020304" pitchFamily="18" charset="0"/>
                        </a:rPr>
                        <a:t>4</a:t>
                      </a:r>
                      <a:r>
                        <a:rPr lang="zh-CN" altLang="en-US" sz="1000" baseline="0" dirty="0" smtClean="0">
                          <a:latin typeface="Times New Roman" panose="02020603050405020304" pitchFamily="18" charset="0"/>
                          <a:cs typeface="Times New Roman" panose="02020603050405020304" pitchFamily="18" charset="0"/>
                        </a:rPr>
                        <a:t>公里</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(924) 679-69-51.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为学龄前儿童和所有年龄组的学童组织休闲活动（参与健康的生活方式），引入户外活动的日常实践，硬化和改善儿童和青少年的健康。</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 – 2024 </a:t>
                      </a:r>
                      <a:r>
                        <a:rPr lang="zh-CN" altLang="en-US" sz="100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7337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000" baseline="0" dirty="0" smtClean="0">
                          <a:latin typeface="Times New Roman" panose="02020603050405020304" pitchFamily="18" charset="0"/>
                          <a:cs typeface="Times New Roman" panose="02020603050405020304" pitchFamily="18" charset="0"/>
                        </a:rPr>
                        <a:t>在吸引投资的阶段。 投资建议。</a:t>
                      </a:r>
                      <a:endParaRPr lang="ru-RU"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000" baseline="0" dirty="0" smtClean="0">
                          <a:latin typeface="Times New Roman" panose="02020603050405020304" pitchFamily="18" charset="0"/>
                          <a:cs typeface="Times New Roman" panose="02020603050405020304" pitchFamily="18" charset="0"/>
                        </a:rPr>
                        <a:t>该项目框架内的活动计划在地籍号为</a:t>
                      </a:r>
                      <a:r>
                        <a:rPr lang="en-US" altLang="zh-CN" sz="1000" baseline="0" dirty="0" smtClean="0">
                          <a:latin typeface="Times New Roman" panose="02020603050405020304" pitchFamily="18" charset="0"/>
                          <a:cs typeface="Times New Roman" panose="02020603050405020304" pitchFamily="18" charset="0"/>
                        </a:rPr>
                        <a:t>28:01:000000:220</a:t>
                      </a:r>
                      <a:r>
                        <a:rPr lang="zh-CN" altLang="en-US" sz="1000" baseline="0" dirty="0" smtClean="0">
                          <a:latin typeface="Times New Roman" panose="02020603050405020304" pitchFamily="18" charset="0"/>
                          <a:cs typeface="Times New Roman" panose="02020603050405020304" pitchFamily="18" charset="0"/>
                        </a:rPr>
                        <a:t>的地块上进行 </a:t>
                      </a:r>
                      <a:r>
                        <a:rPr lang="en-US" altLang="zh-CN"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金龙”酒店综合体的领土（布拉戈维申斯克市，伊格纳季耶夫斯基公路第</a:t>
                      </a:r>
                      <a:r>
                        <a:rPr lang="en-US" altLang="zh-CN" sz="1000" baseline="0" dirty="0" smtClean="0">
                          <a:latin typeface="Times New Roman" panose="02020603050405020304" pitchFamily="18" charset="0"/>
                          <a:cs typeface="Times New Roman" panose="02020603050405020304" pitchFamily="18" charset="0"/>
                        </a:rPr>
                        <a:t>4</a:t>
                      </a:r>
                      <a:r>
                        <a:rPr lang="zh-CN" altLang="en-US" sz="1000" baseline="0" dirty="0" smtClean="0">
                          <a:latin typeface="Times New Roman" panose="02020603050405020304" pitchFamily="18" charset="0"/>
                          <a:cs typeface="Times New Roman" panose="02020603050405020304" pitchFamily="18" charset="0"/>
                        </a:rPr>
                        <a:t>公里）。计划组织绳索公园的工作，购买通过绳索公园路线的设备，对体育和儿童游乐场进行现代化改造（生产全季节安全覆盖），在现有游泳池附近装备一个额外的休闲区，安装一个儿童游泳池。</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2050" name="Picture 2" descr="C:\Users\DailideDA\Downloads\IMG_436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71" r="-1" b="14717"/>
          <a:stretch>
            <a:fillRect/>
          </a:stretch>
        </p:blipFill>
        <p:spPr bwMode="auto">
          <a:xfrm>
            <a:off x="-5235" y="2"/>
            <a:ext cx="3065702" cy="174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ailideDA\Downloads\1mBEvhe_jkfC_k_o-byARnF-sKVMAaosubJyEzJdBKa7xG565uFAVn5DmKOW3thc0fRFa3BNhNvg11mIrjD-J9D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5"/>
          <a:stretch>
            <a:fillRect/>
          </a:stretch>
        </p:blipFill>
        <p:spPr bwMode="auto">
          <a:xfrm>
            <a:off x="3060467" y="0"/>
            <a:ext cx="3038094" cy="174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ilideDA\Downloads\14NPXNLTrE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79" b="11779"/>
          <a:stretch>
            <a:fillRect/>
          </a:stretch>
        </p:blipFill>
        <p:spPr bwMode="auto">
          <a:xfrm>
            <a:off x="6098561" y="2"/>
            <a:ext cx="3045439" cy="1745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anose="02020603050405020304" pitchFamily="18" charset="0"/>
              </a:rPr>
              <a:t>40</a:t>
            </a:r>
            <a:endParaRPr lang="ru-RU" sz="2600" b="1" dirty="0">
              <a:cs typeface="Times New Roman" panose="02020603050405020304" pitchFamily="18" charset="0"/>
            </a:endParaRPr>
          </a:p>
        </p:txBody>
      </p:sp>
    </p:spTree>
    <p:extLst>
      <p:ext uri="{BB962C8B-B14F-4D97-AF65-F5344CB8AC3E}">
        <p14:creationId xmlns:p14="http://schemas.microsoft.com/office/powerpoint/2010/main" val="1299719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33894997"/>
              </p:ext>
            </p:extLst>
          </p:nvPr>
        </p:nvGraphicFramePr>
        <p:xfrm>
          <a:off x="467544" y="1952836"/>
          <a:ext cx="8208912" cy="4199095"/>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xmlns="" val="20000"/>
                    </a:ext>
                  </a:extLst>
                </a:gridCol>
                <a:gridCol w="6120680">
                  <a:extLst>
                    <a:ext uri="{9D8B030D-6E8A-4147-A177-3AD203B41FA5}">
                      <a16:colId xmlns:a16="http://schemas.microsoft.com/office/drawing/2014/main" xmlns="" val="20001"/>
                    </a:ext>
                  </a:extLst>
                </a:gridCol>
              </a:tblGrid>
              <a:tr h="603632">
                <a:tc gridSpan="2">
                  <a:txBody>
                    <a:bodyPr/>
                    <a:lstStyle/>
                    <a:p>
                      <a:pPr algn="ctr"/>
                      <a:r>
                        <a:rPr lang="zh-CN" altLang="en-US" sz="1200" b="1" baseline="0" dirty="0" smtClean="0">
                          <a:solidFill>
                            <a:schemeClr val="bg1"/>
                          </a:solidFill>
                          <a:latin typeface="Times New Roman" panose="02020603050405020304" pitchFamily="18" charset="0"/>
                          <a:cs typeface="Times New Roman" panose="02020603050405020304" pitchFamily="18" charset="0"/>
                        </a:rPr>
                        <a:t>在“阿穆尔豪华野营” 生态酒店区建造“</a:t>
                      </a:r>
                      <a:r>
                        <a:rPr lang="en-US" altLang="zh-CN" sz="1200" b="1" baseline="0" dirty="0" err="1" smtClean="0">
                          <a:solidFill>
                            <a:schemeClr val="bg1"/>
                          </a:solidFill>
                          <a:latin typeface="Times New Roman" panose="02020603050405020304" pitchFamily="18" charset="0"/>
                          <a:cs typeface="Times New Roman" panose="02020603050405020304" pitchFamily="18" charset="0"/>
                        </a:rPr>
                        <a:t>Barnhouse</a:t>
                      </a:r>
                      <a:r>
                        <a:rPr lang="zh-CN" altLang="en-US" sz="1200" b="1" baseline="0" dirty="0" smtClean="0">
                          <a:solidFill>
                            <a:schemeClr val="bg1"/>
                          </a:solidFill>
                          <a:latin typeface="Times New Roman" panose="02020603050405020304" pitchFamily="18" charset="0"/>
                          <a:cs typeface="Times New Roman" panose="02020603050405020304" pitchFamily="18" charset="0"/>
                        </a:rPr>
                        <a:t>”风格房屋</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xmlns="" val="10000"/>
                  </a:ext>
                </a:extLst>
              </a:tr>
              <a:tr h="571375">
                <a:tc>
                  <a:txBody>
                    <a:bodyPr/>
                    <a:lstStyle/>
                    <a:p>
                      <a:pPr algn="l"/>
                      <a:r>
                        <a:rPr lang="zh-CN" altLang="en-US" sz="1000" b="1" dirty="0" smtClean="0">
                          <a:latin typeface="Times New Roman" panose="02020603050405020304" pitchFamily="18" charset="0"/>
                          <a:cs typeface="Times New Roman" panose="02020603050405020304" pitchFamily="18" charset="0"/>
                        </a:rPr>
                        <a:t>项目发起人</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联系方式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叶夫谢耶娃</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柳德米拉</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娃西莉耶夫娜 个体工商户</a:t>
                      </a:r>
                      <a:r>
                        <a:rPr lang="ru-RU" sz="1000" baseline="0" dirty="0" smtClean="0">
                          <a:latin typeface="Times New Roman" panose="02020603050405020304" pitchFamily="18" charset="0"/>
                          <a:cs typeface="Times New Roman" panose="02020603050405020304" pitchFamily="18" charset="0"/>
                        </a:rPr>
                        <a:t>, </a:t>
                      </a:r>
                      <a:r>
                        <a:rPr lang="zh-CN" altLang="en-US" sz="1000" baseline="0" dirty="0" smtClean="0">
                          <a:latin typeface="Times New Roman" panose="02020603050405020304" pitchFamily="18" charset="0"/>
                          <a:cs typeface="Times New Roman" panose="02020603050405020304" pitchFamily="18" charset="0"/>
                        </a:rPr>
                        <a:t>纳税识别号</a:t>
                      </a:r>
                      <a:r>
                        <a:rPr lang="ru-RU" sz="1000" baseline="0" dirty="0" smtClean="0">
                          <a:latin typeface="Times New Roman" panose="02020603050405020304" pitchFamily="18" charset="0"/>
                          <a:cs typeface="Times New Roman" panose="02020603050405020304" pitchFamily="18" charset="0"/>
                        </a:rPr>
                        <a:t>280120081142,</a:t>
                      </a:r>
                    </a:p>
                    <a:p>
                      <a:r>
                        <a:rPr lang="zh-CN" altLang="en-US" sz="1000" baseline="0" dirty="0" smtClean="0">
                          <a:latin typeface="Times New Roman" panose="02020603050405020304" pitchFamily="18" charset="0"/>
                          <a:cs typeface="Times New Roman" panose="02020603050405020304" pitchFamily="18" charset="0"/>
                        </a:rPr>
                        <a:t>布拉戈维申斯克市，莫霍瓦亚</a:t>
                      </a:r>
                      <a:r>
                        <a:rPr lang="en-US" altLang="zh-CN"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帕季镇</a:t>
                      </a:r>
                      <a:r>
                        <a:rPr lang="en-US" sz="1000" baseline="0" dirty="0" smtClean="0">
                          <a:latin typeface="Times New Roman" panose="02020603050405020304" pitchFamily="18" charset="0"/>
                          <a:cs typeface="Times New Roman" panose="02020603050405020304" pitchFamily="18" charset="0"/>
                        </a:rPr>
                        <a:t>，</a:t>
                      </a:r>
                      <a:r>
                        <a:rPr lang="zh-CN" altLang="en-US" sz="1000" baseline="0" dirty="0" smtClean="0">
                          <a:latin typeface="Times New Roman" panose="02020603050405020304" pitchFamily="18" charset="0"/>
                          <a:cs typeface="Times New Roman" panose="02020603050405020304" pitchFamily="18" charset="0"/>
                        </a:rPr>
                        <a:t>阿穆尔豪华露营</a:t>
                      </a:r>
                      <a:r>
                        <a:rPr lang="en-US" altLang="zh-CN" sz="1000" baseline="0" dirty="0" smtClean="0">
                          <a:latin typeface="Times New Roman" panose="02020603050405020304" pitchFamily="18" charset="0"/>
                          <a:cs typeface="Times New Roman" panose="02020603050405020304" pitchFamily="18" charset="0"/>
                        </a:rPr>
                        <a:t>1</a:t>
                      </a:r>
                      <a:r>
                        <a:rPr lang="zh-CN" altLang="en-US" sz="1000" baseline="0" dirty="0" smtClean="0">
                          <a:latin typeface="Times New Roman" panose="02020603050405020304" pitchFamily="18" charset="0"/>
                          <a:cs typeface="Times New Roman" panose="02020603050405020304" pitchFamily="18" charset="0"/>
                        </a:rPr>
                        <a:t>号</a:t>
                      </a:r>
                      <a:r>
                        <a:rPr lang="ru-RU" sz="1000" baseline="0" dirty="0" smtClean="0">
                          <a:latin typeface="Times New Roman" panose="02020603050405020304" pitchFamily="18" charset="0"/>
                          <a:cs typeface="Times New Roman" panose="02020603050405020304" pitchFamily="18" charset="0"/>
                        </a:rPr>
                        <a:t>,</a:t>
                      </a:r>
                    </a:p>
                    <a:p>
                      <a:r>
                        <a:rPr lang="zh-CN" altLang="en-US" sz="1000" baseline="0" dirty="0" smtClean="0">
                          <a:latin typeface="Times New Roman" panose="02020603050405020304" pitchFamily="18" charset="0"/>
                          <a:cs typeface="Times New Roman" panose="02020603050405020304" pitchFamily="18" charset="0"/>
                        </a:rPr>
                        <a:t>电话</a:t>
                      </a:r>
                      <a:r>
                        <a:rPr lang="ru-RU" sz="1000" baseline="0" dirty="0" smtClean="0">
                          <a:latin typeface="Times New Roman" panose="02020603050405020304" pitchFamily="18" charset="0"/>
                          <a:cs typeface="Times New Roman" panose="02020603050405020304" pitchFamily="18" charset="0"/>
                        </a:rPr>
                        <a:t> 8 (963) 804-87-64.</a:t>
                      </a:r>
                      <a:endParaRPr lang="en-US"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823207">
                <a:tc>
                  <a:txBody>
                    <a:bodyPr/>
                    <a:lstStyle/>
                    <a:p>
                      <a:pPr algn="l"/>
                      <a:r>
                        <a:rPr lang="zh-CN" altLang="en-US" sz="1000" b="1" dirty="0" smtClean="0">
                          <a:latin typeface="Times New Roman" panose="02020603050405020304" pitchFamily="18" charset="0"/>
                          <a:cs typeface="Times New Roman" panose="02020603050405020304" pitchFamily="18" charset="0"/>
                        </a:rPr>
                        <a:t>项目目的、产量</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可用文件</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zh-CN" altLang="en-US" sz="1000" baseline="0" dirty="0" smtClean="0">
                          <a:latin typeface="Times New Roman" panose="02020603050405020304" pitchFamily="18" charset="0"/>
                          <a:cs typeface="Times New Roman" panose="02020603050405020304" pitchFamily="18" charset="0"/>
                        </a:rPr>
                        <a:t>增加游客流量，创造将酒店客房的舒适性与户外休闲的可能性结合起来的休闲条件。</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2"/>
                  </a:ext>
                </a:extLst>
              </a:tr>
              <a:tr h="215879">
                <a:tc>
                  <a:txBody>
                    <a:bodyPr/>
                    <a:lstStyle/>
                    <a:p>
                      <a:pPr algn="l"/>
                      <a:r>
                        <a:rPr lang="zh-CN" altLang="en-US" sz="1000" b="1" dirty="0" smtClean="0">
                          <a:latin typeface="Times New Roman" panose="02020603050405020304" pitchFamily="18" charset="0"/>
                          <a:cs typeface="Times New Roman" panose="02020603050405020304" pitchFamily="18" charset="0"/>
                        </a:rPr>
                        <a:t>实施期限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 </a:t>
                      </a:r>
                      <a:r>
                        <a:rPr lang="zh-CN" altLang="en-US" sz="1000" baseline="0" dirty="0" smtClean="0">
                          <a:latin typeface="Times New Roman" panose="02020603050405020304" pitchFamily="18" charset="0"/>
                          <a:cs typeface="Times New Roman" panose="02020603050405020304" pitchFamily="18" charset="0"/>
                        </a:rPr>
                        <a:t>年</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3"/>
                  </a:ext>
                </a:extLst>
              </a:tr>
              <a:tr h="251976">
                <a:tc>
                  <a:txBody>
                    <a:bodyPr/>
                    <a:lstStyle/>
                    <a:p>
                      <a:pPr algn="l"/>
                      <a:r>
                        <a:rPr lang="zh-CN" altLang="en-US" sz="1000" b="1" dirty="0" smtClean="0">
                          <a:latin typeface="Times New Roman" panose="02020603050405020304" pitchFamily="18" charset="0"/>
                          <a:cs typeface="Times New Roman" panose="02020603050405020304" pitchFamily="18" charset="0"/>
                        </a:rPr>
                        <a:t>项目成本</a:t>
                      </a:r>
                      <a:r>
                        <a:rPr lang="en-US" altLang="zh-CN" sz="1000" b="1" dirty="0" smtClean="0">
                          <a:latin typeface="Times New Roman" panose="02020603050405020304" pitchFamily="18" charset="0"/>
                          <a:cs typeface="Times New Roman" panose="02020603050405020304" pitchFamily="18" charset="0"/>
                        </a:rPr>
                        <a:t>/</a:t>
                      </a:r>
                      <a:r>
                        <a:rPr lang="zh-CN" altLang="en-US" sz="1000" b="1" dirty="0" smtClean="0">
                          <a:latin typeface="Times New Roman" panose="02020603050405020304" pitchFamily="18" charset="0"/>
                          <a:cs typeface="Times New Roman" panose="02020603050405020304" pitchFamily="18" charset="0"/>
                        </a:rPr>
                        <a:t>所需投资，百万卢布</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4"/>
                  </a:ext>
                </a:extLst>
              </a:tr>
              <a:tr h="331688">
                <a:tc>
                  <a:txBody>
                    <a:bodyPr/>
                    <a:lstStyle/>
                    <a:p>
                      <a:pPr algn="l"/>
                      <a:r>
                        <a:rPr lang="zh-CN" altLang="en-US" sz="1000" b="1" dirty="0" smtClean="0">
                          <a:latin typeface="Times New Roman" panose="02020603050405020304" pitchFamily="18" charset="0"/>
                          <a:cs typeface="Times New Roman" panose="02020603050405020304" pitchFamily="18" charset="0"/>
                        </a:rPr>
                        <a:t>出资方式</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zh-CN" altLang="en-US" sz="1000" dirty="0" smtClean="0">
                          <a:latin typeface="Times New Roman" panose="02020603050405020304" pitchFamily="18" charset="0"/>
                          <a:cs typeface="Times New Roman" panose="02020603050405020304" pitchFamily="18" charset="0"/>
                        </a:rPr>
                        <a:t>需要吸收投资</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5"/>
                  </a:ext>
                </a:extLst>
              </a:tr>
              <a:tr h="1373377">
                <a:tc>
                  <a:txBody>
                    <a:bodyPr/>
                    <a:lstStyle/>
                    <a:p>
                      <a:pPr algn="l"/>
                      <a:r>
                        <a:rPr lang="zh-CN" altLang="en-US" sz="1000" b="1" dirty="0" smtClean="0">
                          <a:latin typeface="Times New Roman" panose="02020603050405020304" pitchFamily="18" charset="0"/>
                          <a:cs typeface="Times New Roman" panose="02020603050405020304" pitchFamily="18" charset="0"/>
                        </a:rPr>
                        <a:t>项目研制程度</a:t>
                      </a:r>
                      <a:r>
                        <a:rPr lang="en-US" altLang="zh-CN" sz="1000" b="1" dirty="0" smtClean="0">
                          <a:latin typeface="Times New Roman" panose="02020603050405020304" pitchFamily="18" charset="0"/>
                          <a:cs typeface="Times New Roman" panose="02020603050405020304" pitchFamily="18" charset="0"/>
                        </a:rPr>
                        <a:t>, </a:t>
                      </a:r>
                      <a:r>
                        <a:rPr lang="zh-CN" altLang="en-US" sz="1000" b="1" dirty="0" smtClean="0">
                          <a:latin typeface="Times New Roman" panose="02020603050405020304" pitchFamily="18" charset="0"/>
                          <a:cs typeface="Times New Roman" panose="02020603050405020304" pitchFamily="18" charset="0"/>
                        </a:rPr>
                        <a:t>提供原材料、土地、资源</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在吸引投资的阶段。 投资建议。</a:t>
                      </a:r>
                      <a:endParaRPr lang="ru-RU" altLang="zh-CN"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000" baseline="0" dirty="0" smtClean="0">
                          <a:latin typeface="Times New Roman" panose="02020603050405020304" pitchFamily="18" charset="0"/>
                          <a:cs typeface="Times New Roman" panose="02020603050405020304" pitchFamily="18" charset="0"/>
                        </a:rPr>
                        <a:t>计划建造</a:t>
                      </a:r>
                      <a:r>
                        <a:rPr lang="en-US" altLang="zh-CN" sz="1000" baseline="0" dirty="0" smtClean="0">
                          <a:latin typeface="Times New Roman" panose="02020603050405020304" pitchFamily="18" charset="0"/>
                          <a:cs typeface="Times New Roman" panose="02020603050405020304" pitchFamily="18" charset="0"/>
                        </a:rPr>
                        <a:t>3</a:t>
                      </a:r>
                      <a:r>
                        <a:rPr lang="zh-CN" altLang="en-US" sz="1000" baseline="0" dirty="0" smtClean="0">
                          <a:latin typeface="Times New Roman" panose="02020603050405020304" pitchFamily="18" charset="0"/>
                          <a:cs typeface="Times New Roman" panose="02020603050405020304" pitchFamily="18" charset="0"/>
                        </a:rPr>
                        <a:t>座“</a:t>
                      </a:r>
                      <a:r>
                        <a:rPr lang="en-US" altLang="zh-CN" sz="1000" baseline="0" dirty="0" err="1" smtClean="0">
                          <a:latin typeface="Times New Roman" panose="02020603050405020304" pitchFamily="18" charset="0"/>
                          <a:cs typeface="Times New Roman" panose="02020603050405020304" pitchFamily="18" charset="0"/>
                        </a:rPr>
                        <a:t>Barnhouse</a:t>
                      </a:r>
                      <a:r>
                        <a:rPr lang="zh-CN" altLang="en-US" sz="1000" baseline="0" dirty="0" smtClean="0">
                          <a:latin typeface="Times New Roman" panose="02020603050405020304" pitchFamily="18" charset="0"/>
                          <a:cs typeface="Times New Roman" panose="02020603050405020304" pitchFamily="18" charset="0"/>
                        </a:rPr>
                        <a:t>”风格的房屋，可容纳</a:t>
                      </a:r>
                      <a:r>
                        <a:rPr lang="en-US" altLang="zh-CN" sz="1000" baseline="0" dirty="0" smtClean="0">
                          <a:latin typeface="Times New Roman" panose="02020603050405020304" pitchFamily="18" charset="0"/>
                          <a:cs typeface="Times New Roman" panose="02020603050405020304" pitchFamily="18" charset="0"/>
                        </a:rPr>
                        <a:t>8</a:t>
                      </a:r>
                      <a:r>
                        <a:rPr lang="zh-CN" altLang="en-US" sz="1000" baseline="0" dirty="0" smtClean="0">
                          <a:latin typeface="Times New Roman" panose="02020603050405020304" pitchFamily="18" charset="0"/>
                          <a:cs typeface="Times New Roman" panose="02020603050405020304" pitchFamily="18" charset="0"/>
                        </a:rPr>
                        <a:t>张床位。</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10006"/>
                  </a:ext>
                </a:extLst>
              </a:tr>
            </a:tbl>
          </a:graphicData>
        </a:graphic>
      </p:graphicFrame>
      <p:pic>
        <p:nvPicPr>
          <p:cNvPr id="5" name="Picture 4"/>
          <p:cNvPicPr>
            <a:picLocks noChangeArrowheads="1"/>
          </p:cNvPicPr>
          <p:nvPr/>
        </p:nvPicPr>
        <p:blipFill rotWithShape="1">
          <a:blip r:embed="rId3">
            <a:extLst>
              <a:ext uri="{28A0092B-C50C-407E-A947-70E740481C1C}">
                <a14:useLocalDpi xmlns:a14="http://schemas.microsoft.com/office/drawing/2010/main" val="0"/>
              </a:ext>
            </a:extLst>
          </a:blip>
          <a:srcRect l="1" r="460"/>
          <a:stretch/>
        </p:blipFill>
        <p:spPr bwMode="auto">
          <a:xfrm>
            <a:off x="6098095" y="0"/>
            <a:ext cx="3045905" cy="174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ailideDA\Downloads\photo53774965505294142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646"/>
          <a:stretch/>
        </p:blipFill>
        <p:spPr bwMode="auto">
          <a:xfrm>
            <a:off x="-5235" y="0"/>
            <a:ext cx="3065235" cy="174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ilideDA\Downloads\Глэмпинг под небом 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937" b="6937"/>
          <a:stretch/>
        </p:blipFill>
        <p:spPr bwMode="auto">
          <a:xfrm>
            <a:off x="3060466" y="0"/>
            <a:ext cx="3038095" cy="174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ilideDA\Downloads\glemping-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009" b="6993"/>
          <a:stretch/>
        </p:blipFill>
        <p:spPr bwMode="auto">
          <a:xfrm>
            <a:off x="6098561" y="1"/>
            <a:ext cx="3045439" cy="1746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p>
        </p:txBody>
      </p:sp>
    </p:spTree>
    <p:extLst>
      <p:ext uri="{BB962C8B-B14F-4D97-AF65-F5344CB8AC3E}">
        <p14:creationId xmlns:p14="http://schemas.microsoft.com/office/powerpoint/2010/main" val="13179706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7504" y="1268760"/>
            <a:ext cx="4388296" cy="5184576"/>
          </a:xfrm>
        </p:spPr>
        <p:txBody>
          <a:bodyPr>
            <a:noAutofit/>
          </a:bodyPr>
          <a:lstStyle/>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1999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39-ФЗ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号“关于在俄罗斯联邦以资本投入的形式实施的投资活动法”联邦法律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1999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160-ФЗ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号“关于在俄联邦境内的外国投资法”联邦法律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13</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224-ФЗ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号“关于俄联邦境内的公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私伙伴关系、地方自治组织</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私人伙伴关系及俄联邦个别立法法案修正案”联邦法律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209-ФЗ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号“关于俄联邦中小企业发展法”联邦法律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136-ФЗ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号“俄罗斯联邦土地法典”第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39.6</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章</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提供国有或地方自治组织所有地块的情形，租赁，拍卖和非拍卖</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190-ФЗ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号“俄罗斯联邦城市建筑法典”（第二部分第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章“建筑许可”）</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374-ОЗ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号“在阿穆尔州投资活动法”阿穆尔州法律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298-ОЗ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号“关于扶持与发展阿穆尔州境内中小企业法”阿穆尔州法律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389-ОЗ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号“关于降低组织应向州预算缴纳的所得税税率法”阿穆尔州法律</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2003</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266-ОЗ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号“关于阿穆尔州境内的组织财产税法”阿穆尔州法律</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321-O3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 “关于关于实施俄罗斯联邦税法中关于实施区域投资项目的某些规定”阿穆尔州法律</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0" indent="0">
              <a:buNone/>
            </a:pPr>
            <a:endParaRPr lang="ru-RU" sz="1200" dirty="0"/>
          </a:p>
        </p:txBody>
      </p:sp>
      <p:sp>
        <p:nvSpPr>
          <p:cNvPr id="10" name="Объект 9"/>
          <p:cNvSpPr>
            <a:spLocks noGrp="1"/>
          </p:cNvSpPr>
          <p:nvPr>
            <p:ph sz="half" idx="2"/>
          </p:nvPr>
        </p:nvSpPr>
        <p:spPr>
          <a:xfrm>
            <a:off x="4605737" y="1268760"/>
            <a:ext cx="4286745" cy="5184576"/>
          </a:xfrm>
        </p:spPr>
        <p:txBody>
          <a:bodyPr>
            <a:noAutofit/>
          </a:bodyPr>
          <a:lstStyle/>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528-O3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号“关于建立一个零税率征收与纳税人简化税制的应用连接</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个体企业家” 阿穆尔州法律</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93-O3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号“关于阿穆尔州税收的专利制度”阿穆尔州法律</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日俄罗斯联邦政府第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141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联邦预算向俄罗斯信贷机构和国家开发公司对外经济银行提供补贴的规则，以补偿他们以较低利率向投资者发放贷款的收入不足，以实施可持续发展所需的投资项目国内和入境旅游的发展，以及对俄罗斯联邦旅游发展政府委员会条例的修订”令</a:t>
            </a:r>
            <a:endPar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日俄罗斯联邦政府第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1704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号“关于批准确定新投资项目的规则，由于俄罗斯联邦主体对俄罗斯联邦的预算贷款债务的偿还减少而释放的俄罗斯联邦主体的预算资金将受到执行俄罗斯联邦主体对基础设施的预算投资的指导”令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2021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日俄罗斯联邦政府第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1740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俄罗斯联邦组成实体对俄罗斯联邦的预算贷款债务注销规则，计算从实施新的投资项目中收到联邦预算税收的方法，俄罗斯联邦政府有权注销俄罗斯联邦组成实体对预算贷款的债务，以及俄罗斯联邦政府</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1705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号法令无效”令</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180000" indent="-180000" algn="just">
              <a:spcBef>
                <a:spcPts val="30"/>
              </a:spcBef>
              <a:spcAft>
                <a:spcPts val="600"/>
              </a:spcAft>
              <a:buClr>
                <a:srgbClr val="0070C0"/>
              </a:buClr>
              <a:buFont typeface="Wingdings" pitchFamily="2" charset="2"/>
              <a:buChar char="§"/>
            </a:pPr>
            <a:endParaRPr lang="ru-RU" sz="1000" dirty="0"/>
          </a:p>
        </p:txBody>
      </p:sp>
      <p:cxnSp>
        <p:nvCxnSpPr>
          <p:cNvPr id="12" name="Прямая соединительная линия 11"/>
          <p:cNvCxnSpPr/>
          <p:nvPr/>
        </p:nvCxnSpPr>
        <p:spPr>
          <a:xfrm>
            <a:off x="4608004" y="1340769"/>
            <a:ext cx="0" cy="511256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对投资及企业活动的法律调节</a:t>
            </a:r>
            <a:endParaRPr lang="ru-RU" sz="3200" b="1" dirty="0">
              <a:solidFill>
                <a:schemeClr val="bg1"/>
              </a:solidFill>
            </a:endParaRP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2</a:t>
            </a:r>
            <a:endParaRPr lang="ru-RU" sz="2600" b="1" dirty="0">
              <a:cs typeface="Times New Roman" pitchFamily="18" charset="0"/>
            </a:endParaRPr>
          </a:p>
        </p:txBody>
      </p:sp>
    </p:spTree>
    <p:extLst>
      <p:ext uri="{BB962C8B-B14F-4D97-AF65-F5344CB8AC3E}">
        <p14:creationId xmlns:p14="http://schemas.microsoft.com/office/powerpoint/2010/main" val="114935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对投资及企业活动的法律调节</a:t>
            </a:r>
          </a:p>
        </p:txBody>
      </p:sp>
      <p:sp>
        <p:nvSpPr>
          <p:cNvPr id="8" name="Объект 7"/>
          <p:cNvSpPr>
            <a:spLocks noGrp="1"/>
          </p:cNvSpPr>
          <p:nvPr>
            <p:ph sz="half" idx="1"/>
          </p:nvPr>
        </p:nvSpPr>
        <p:spPr>
          <a:xfrm>
            <a:off x="107504" y="1340768"/>
            <a:ext cx="4320480" cy="5184576"/>
          </a:xfrm>
        </p:spPr>
        <p:txBody>
          <a:bodyPr>
            <a:noAutofit/>
          </a:bodyPr>
          <a:lstStyle/>
          <a:p>
            <a:pPr marL="180000" indent="-180000" algn="just">
              <a:spcBef>
                <a:spcPts val="50"/>
              </a:spcBef>
              <a:spcAft>
                <a:spcPts val="600"/>
              </a:spcAft>
              <a:buClr>
                <a:srgbClr val="0070C0"/>
              </a:buClr>
              <a:buFont typeface="Wingdings" pitchFamily="2" charset="2"/>
              <a:buChar char="§"/>
              <a:defRPr/>
            </a:pPr>
            <a:r>
              <a:rPr lang="en-US" altLang="zh-CN" sz="1200" dirty="0" smtClean="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日阿穆尔州长第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217 </a:t>
            </a:r>
            <a:r>
              <a:rPr lang="zh-CN" altLang="en-US" sz="1200" dirty="0">
                <a:solidFill>
                  <a:prstClr val="black"/>
                </a:solidFill>
                <a:ea typeface="宋体" panose="02010600030101010101" pitchFamily="2" charset="-122"/>
              </a:rPr>
              <a:t>号“批准形成优先投资项目清单的程序”</a:t>
            </a:r>
            <a:r>
              <a:rPr lang="zh-CN" altLang="en-US" sz="1200" dirty="0" smtClean="0">
                <a:solidFill>
                  <a:prstClr val="black"/>
                </a:solidFill>
                <a:ea typeface="宋体" panose="02010600030101010101" pitchFamily="2" charset="-122"/>
              </a:rPr>
              <a:t>令</a:t>
            </a:r>
            <a:endParaRPr kumimoji="0" lang="ru-RU"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2013</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18</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186 </a:t>
            </a:r>
            <a:r>
              <a:rPr lang="zh-CN" altLang="en-US" sz="1200" dirty="0">
                <a:solidFill>
                  <a:prstClr val="black"/>
                </a:solidFill>
                <a:ea typeface="宋体" panose="02010600030101010101" pitchFamily="2" charset="-122"/>
              </a:rPr>
              <a:t>号“关于组织提供税收优惠工作”阿穆尔州政府令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19</a:t>
            </a:r>
            <a:r>
              <a:rPr lang="zh-CN" altLang="en-US" sz="1200" dirty="0">
                <a:solidFill>
                  <a:prstClr val="black"/>
                </a:solidFill>
                <a:ea typeface="宋体" panose="02010600030101010101" pitchFamily="2" charset="-122"/>
              </a:rPr>
              <a:t>日第№ </a:t>
            </a:r>
            <a:r>
              <a:rPr lang="en-US" altLang="zh-CN" sz="1200" dirty="0">
                <a:solidFill>
                  <a:prstClr val="black"/>
                </a:solidFill>
                <a:ea typeface="宋体" panose="02010600030101010101" pitchFamily="2" charset="-122"/>
              </a:rPr>
              <a:t>697 </a:t>
            </a:r>
            <a:r>
              <a:rPr lang="zh-CN" altLang="en-US" sz="1200" dirty="0">
                <a:solidFill>
                  <a:prstClr val="black"/>
                </a:solidFill>
                <a:ea typeface="宋体" panose="02010600030101010101" pitchFamily="2" charset="-122"/>
              </a:rPr>
              <a:t>号“关于按照”“一个窗口”“原则投资项目伴随条例”阿穆尔州政府令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7</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423 </a:t>
            </a:r>
            <a:r>
              <a:rPr lang="zh-CN" altLang="en-US" sz="1200" dirty="0">
                <a:solidFill>
                  <a:prstClr val="black"/>
                </a:solidFill>
                <a:ea typeface="宋体" panose="02010600030101010101" pitchFamily="2" charset="-122"/>
              </a:rPr>
              <a:t>号“关于批准由阿穆尔州经济发展和对外关系部协调的向法人实体提供补贴的程序，以部分偿还将基本建设设施连接（工艺</a:t>
            </a:r>
            <a:r>
              <a:rPr lang="zh-CN" altLang="en-US" sz="1200" dirty="0" smtClean="0">
                <a:solidFill>
                  <a:prstClr val="black"/>
                </a:solidFill>
                <a:ea typeface="宋体" panose="02010600030101010101" pitchFamily="2" charset="-122"/>
              </a:rPr>
              <a:t>的连接）</a:t>
            </a:r>
            <a:r>
              <a:rPr lang="zh-CN" altLang="en-US" sz="1200" dirty="0">
                <a:solidFill>
                  <a:prstClr val="black"/>
                </a:solidFill>
                <a:ea typeface="宋体" panose="02010600030101010101" pitchFamily="2" charset="-122"/>
              </a:rPr>
              <a:t>到实施阿穆尔州优先投资项目的工程和技术支助电力网络的费用根据</a:t>
            </a:r>
            <a:r>
              <a:rPr lang="en-US" altLang="zh-CN" sz="1200" dirty="0">
                <a:solidFill>
                  <a:prstClr val="black"/>
                </a:solidFill>
                <a:ea typeface="宋体" panose="02010600030101010101" pitchFamily="2" charset="-122"/>
              </a:rPr>
              <a:t>2011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8</a:t>
            </a:r>
            <a:r>
              <a:rPr lang="zh-CN" altLang="en-US" sz="1200" dirty="0">
                <a:solidFill>
                  <a:prstClr val="black"/>
                </a:solidFill>
                <a:ea typeface="宋体" panose="02010600030101010101" pitchFamily="2" charset="-122"/>
              </a:rPr>
              <a:t>日阿穆尔州政府第</a:t>
            </a:r>
            <a:r>
              <a:rPr lang="en-US" altLang="zh-CN" sz="1200" dirty="0">
                <a:solidFill>
                  <a:prstClr val="black"/>
                </a:solidFill>
                <a:ea typeface="宋体" panose="02010600030101010101" pitchFamily="2" charset="-122"/>
              </a:rPr>
              <a:t>90-</a:t>
            </a:r>
            <a:r>
              <a:rPr lang="ru-RU" altLang="zh-CN" sz="1200" dirty="0">
                <a:solidFill>
                  <a:prstClr val="black"/>
                </a:solidFill>
                <a:ea typeface="宋体" panose="02010600030101010101" pitchFamily="2" charset="-122"/>
              </a:rPr>
              <a:t>р</a:t>
            </a:r>
            <a:r>
              <a:rPr lang="zh-CN" altLang="en-US" sz="1200" dirty="0" smtClean="0">
                <a:solidFill>
                  <a:prstClr val="black"/>
                </a:solidFill>
                <a:ea typeface="宋体" panose="02010600030101010101" pitchFamily="2" charset="-122"/>
              </a:rPr>
              <a:t>号</a:t>
            </a:r>
            <a:r>
              <a:rPr lang="zh-CN" altLang="en-US" sz="1200" dirty="0">
                <a:solidFill>
                  <a:prstClr val="black"/>
                </a:solidFill>
                <a:ea typeface="宋体" panose="02010600030101010101" pitchFamily="2" charset="-122"/>
              </a:rPr>
              <a:t>“</a:t>
            </a:r>
            <a:r>
              <a:rPr lang="zh-CN" altLang="en-US" sz="1200" dirty="0" smtClean="0">
                <a:solidFill>
                  <a:prstClr val="black"/>
                </a:solidFill>
                <a:ea typeface="宋体" panose="02010600030101010101" pitchFamily="2" charset="-122"/>
              </a:rPr>
              <a:t>批</a:t>
            </a:r>
            <a:r>
              <a:rPr lang="zh-CN" altLang="en-US" sz="1200" dirty="0">
                <a:solidFill>
                  <a:prstClr val="black"/>
                </a:solidFill>
                <a:ea typeface="宋体" panose="02010600030101010101" pitchFamily="2" charset="-122"/>
              </a:rPr>
              <a:t>准优先投资项目清</a:t>
            </a:r>
            <a:r>
              <a:rPr lang="zh-CN" altLang="en-US" sz="1200" dirty="0" smtClean="0">
                <a:solidFill>
                  <a:prstClr val="black"/>
                </a:solidFill>
                <a:ea typeface="宋体" panose="02010600030101010101" pitchFamily="2" charset="-122"/>
              </a:rPr>
              <a:t>单”命</a:t>
            </a:r>
            <a:r>
              <a:rPr lang="zh-CN" altLang="en-US" sz="1200" dirty="0">
                <a:solidFill>
                  <a:prstClr val="black"/>
                </a:solidFill>
                <a:ea typeface="宋体" panose="02010600030101010101" pitchFamily="2" charset="-122"/>
              </a:rPr>
              <a:t>令” 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2021</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13</a:t>
            </a:r>
            <a:r>
              <a:rPr lang="zh-CN" altLang="en-US" sz="1200" dirty="0">
                <a:solidFill>
                  <a:prstClr val="black"/>
                </a:solidFill>
                <a:ea typeface="宋体" panose="02010600030101010101" pitchFamily="2" charset="-122"/>
              </a:rPr>
              <a:t>日第</a:t>
            </a:r>
            <a:r>
              <a:rPr lang="ru-RU" altLang="zh-CN" sz="1200" dirty="0">
                <a:solidFill>
                  <a:prstClr val="black"/>
                </a:solidFill>
                <a:ea typeface="宋体" panose="02010600030101010101" pitchFamily="2" charset="-122"/>
              </a:rPr>
              <a:t>№</a:t>
            </a:r>
            <a:r>
              <a:rPr lang="en-US" altLang="zh-CN" sz="1200" dirty="0">
                <a:solidFill>
                  <a:prstClr val="black"/>
                </a:solidFill>
                <a:ea typeface="宋体" panose="02010600030101010101" pitchFamily="2" charset="-122"/>
              </a:rPr>
              <a:t> 796 </a:t>
            </a:r>
            <a:r>
              <a:rPr lang="zh-CN" altLang="en-US" sz="1200" dirty="0">
                <a:solidFill>
                  <a:prstClr val="black"/>
                </a:solidFill>
                <a:ea typeface="宋体" panose="02010600030101010101" pitchFamily="2" charset="-122"/>
              </a:rPr>
              <a:t>号“关于批准从区域</a:t>
            </a:r>
            <a:r>
              <a:rPr lang="zh-CN" altLang="en-US" sz="1200" dirty="0" smtClean="0">
                <a:solidFill>
                  <a:prstClr val="black"/>
                </a:solidFill>
                <a:ea typeface="宋体" panose="02010600030101010101" pitchFamily="2" charset="-122"/>
              </a:rPr>
              <a:t>预算</a:t>
            </a:r>
            <a:r>
              <a:rPr lang="zh-CN" altLang="en-US" sz="1200" dirty="0">
                <a:solidFill>
                  <a:prstClr val="black"/>
                </a:solidFill>
                <a:ea typeface="宋体" panose="02010600030101010101" pitchFamily="2" charset="-122"/>
              </a:rPr>
              <a:t>中发放补贴的程序，以偿还与实施阿穆尔州优先投资项目有关的部分费用”阿穆尔州政府令</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2020</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9</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16/80 </a:t>
            </a:r>
            <a:r>
              <a:rPr lang="zh-CN" altLang="en-US" sz="1200" dirty="0">
                <a:solidFill>
                  <a:prstClr val="black"/>
                </a:solidFill>
                <a:ea typeface="宋体" panose="02010600030101010101" pitchFamily="2" charset="-122"/>
              </a:rPr>
              <a:t>号“关于中小企业的财产支持”决议</a:t>
            </a:r>
            <a:endParaRPr lang="en-US" altLang="zh-CN" sz="1200" dirty="0">
              <a:solidFill>
                <a:prstClr val="black"/>
              </a:solidFill>
              <a:ea typeface="宋体" panose="02010600030101010101" pitchFamily="2" charset="-122"/>
            </a:endParaRPr>
          </a:p>
          <a:p>
            <a:pPr marL="18000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2007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25</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34/114 </a:t>
            </a:r>
            <a:r>
              <a:rPr lang="zh-CN" altLang="en-US" sz="1200" dirty="0">
                <a:solidFill>
                  <a:prstClr val="black"/>
                </a:solidFill>
                <a:ea typeface="宋体" panose="02010600030101010101" pitchFamily="2" charset="-122"/>
              </a:rPr>
              <a:t>号“关于批准布拉戈维申斯克市市政组建所拥有的土地支付条例”决</a:t>
            </a:r>
            <a:r>
              <a:rPr lang="zh-CN" altLang="en-US" sz="1200" dirty="0" smtClean="0">
                <a:solidFill>
                  <a:prstClr val="black"/>
                </a:solidFill>
                <a:ea typeface="宋体" panose="02010600030101010101" pitchFamily="2" charset="-122"/>
              </a:rPr>
              <a:t>议</a:t>
            </a:r>
            <a:endParaRPr lang="ru-RU" altLang="zh-CN" sz="1200" dirty="0" smtClean="0">
              <a:solidFill>
                <a:prstClr val="black"/>
              </a:solidFill>
              <a:ea typeface="宋体" panose="02010600030101010101" pitchFamily="2" charset="-122"/>
            </a:endParaRPr>
          </a:p>
          <a:p>
            <a:pPr marL="180000" lvl="0" indent="-180000" algn="just">
              <a:spcBef>
                <a:spcPts val="50"/>
              </a:spcBef>
              <a:spcAft>
                <a:spcPts val="6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2014</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11</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27</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4/27 </a:t>
            </a:r>
            <a:r>
              <a:rPr lang="zh-CN" altLang="en-US" sz="1200" dirty="0">
                <a:solidFill>
                  <a:prstClr val="black"/>
                </a:solidFill>
                <a:ea typeface="宋体" panose="02010600030101010101" pitchFamily="2" charset="-122"/>
              </a:rPr>
              <a:t>号“关于批准布拉戈维申斯克市自治组织担保基金细则”决</a:t>
            </a:r>
            <a:r>
              <a:rPr lang="zh-CN" altLang="en-US" sz="1200" dirty="0" smtClean="0">
                <a:solidFill>
                  <a:prstClr val="black"/>
                </a:solidFill>
                <a:ea typeface="宋体" panose="02010600030101010101" pitchFamily="2" charset="-122"/>
              </a:rPr>
              <a:t>议</a:t>
            </a:r>
            <a:endParaRPr lang="en-US" altLang="zh-CN" sz="1200" dirty="0">
              <a:solidFill>
                <a:prstClr val="black"/>
              </a:solidFill>
              <a:ea typeface="宋体" panose="02010600030101010101" pitchFamily="2" charset="-122"/>
            </a:endParaRPr>
          </a:p>
          <a:p>
            <a:pPr marL="0" lvl="0" indent="0" algn="just">
              <a:buNone/>
            </a:pPr>
            <a:endParaRPr lang="ru-RU" sz="1000" dirty="0"/>
          </a:p>
        </p:txBody>
      </p:sp>
      <p:cxnSp>
        <p:nvCxnSpPr>
          <p:cNvPr id="11" name="Прямая соединительная линия 10"/>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Объект 7"/>
          <p:cNvSpPr txBox="1">
            <a:spLocks/>
          </p:cNvSpPr>
          <p:nvPr/>
        </p:nvSpPr>
        <p:spPr>
          <a:xfrm>
            <a:off x="4584104" y="1340768"/>
            <a:ext cx="432048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a:t>2019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日布拉戈维申斯克市杜马第№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6/51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 “关于布拉戈维申斯克市</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日第</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51/128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号决定批准的截至</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年布拉戈维申斯克市社会经济发展战略修正案”决议</a:t>
            </a:r>
          </a:p>
          <a:p>
            <a:pPr marL="180000" indent="-180000" algn="just">
              <a:spcBef>
                <a:spcPts val="50"/>
              </a:spcBef>
              <a:spcAft>
                <a:spcPts val="800"/>
              </a:spcAft>
              <a:buClr>
                <a:srgbClr val="0070C0"/>
              </a:buClr>
              <a:buFont typeface="Wingdings" pitchFamily="2" charset="2"/>
              <a:buChar char="§"/>
              <a:defRPr/>
            </a:pPr>
            <a:r>
              <a:rPr lang="en-US" altLang="zh-CN" sz="1200" dirty="0">
                <a:solidFill>
                  <a:prstClr val="black"/>
                </a:solidFill>
                <a:ea typeface="宋体" panose="02010600030101010101" pitchFamily="2" charset="-122"/>
              </a:rPr>
              <a:t>2018</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12</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20</a:t>
            </a:r>
            <a:r>
              <a:rPr lang="zh-CN" altLang="en-US" sz="1200" dirty="0">
                <a:solidFill>
                  <a:prstClr val="black"/>
                </a:solidFill>
                <a:ea typeface="宋体" panose="02010600030101010101" pitchFamily="2" charset="-122"/>
              </a:rPr>
              <a:t>日布拉戈维申斯克市杜马第№ </a:t>
            </a:r>
            <a:r>
              <a:rPr lang="en-US" altLang="zh-CN" sz="1200" dirty="0">
                <a:solidFill>
                  <a:prstClr val="black"/>
                </a:solidFill>
                <a:ea typeface="宋体" panose="02010600030101010101" pitchFamily="2" charset="-122"/>
              </a:rPr>
              <a:t>51/128 </a:t>
            </a:r>
            <a:r>
              <a:rPr lang="zh-CN" altLang="en-US" sz="1200" dirty="0">
                <a:solidFill>
                  <a:prstClr val="black"/>
                </a:solidFill>
                <a:ea typeface="宋体" panose="02010600030101010101" pitchFamily="2" charset="-122"/>
              </a:rPr>
              <a:t>号“布拉戈维申斯克市直到</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年的社会经济发展战略”决议</a:t>
            </a:r>
            <a:endParaRPr lang="en-US" altLang="zh-CN" sz="1200" dirty="0">
              <a:solidFill>
                <a:prstClr val="black"/>
              </a:solidFill>
              <a:ea typeface="宋体" panose="02010600030101010101" pitchFamily="2" charset="-122"/>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a:t>2018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日布拉戈维申斯克的政府第№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4255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号“关于批准布拉戈维申斯克市议会于</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51/128</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）做出的关于实施“布拉戈维申斯克市直至</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2025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年的城市经济社会发展战略措施”的决定” 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2016</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日布拉戈维申斯克市市长第№ </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号“关于确定在自治组织</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私人伙伴关系领域实施权限的布拉戈维申斯克市地方自治机关”令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4387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号“关于特许权协议立法的某些规定的实施，布拉戈维申斯克市市政组建领土内的市政</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私营伙伴关系”令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2014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4129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 “关于市政计划</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在布拉戈维申斯克市领土上发展城市的中小企业和旅游业</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的行动”</a:t>
            </a:r>
            <a:r>
              <a:rPr kumimoji="0" lang="zh-CN" altLang="en-US"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a:t>令</a:t>
            </a:r>
            <a:endParaRPr kumimoji="0" lang="ru-RU"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2017</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4</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24</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1197 </a:t>
            </a:r>
            <a:r>
              <a:rPr lang="zh-CN" altLang="en-US" sz="1200" dirty="0">
                <a:solidFill>
                  <a:prstClr val="black"/>
                </a:solidFill>
                <a:ea typeface="宋体" panose="02010600030101010101" pitchFamily="2" charset="-122"/>
              </a:rPr>
              <a:t>号“关于批准布拉戈维申斯克市地方自治组织至</a:t>
            </a:r>
            <a:r>
              <a:rPr lang="en-US" altLang="zh-CN" sz="1200" dirty="0">
                <a:solidFill>
                  <a:prstClr val="black"/>
                </a:solidFill>
                <a:ea typeface="宋体" panose="02010600030101010101" pitchFamily="2" charset="-122"/>
              </a:rPr>
              <a:t>2025</a:t>
            </a:r>
            <a:r>
              <a:rPr lang="zh-CN" altLang="en-US" sz="1200" dirty="0">
                <a:solidFill>
                  <a:prstClr val="black"/>
                </a:solidFill>
                <a:ea typeface="宋体" panose="02010600030101010101" pitchFamily="2" charset="-122"/>
              </a:rPr>
              <a:t>年投资战略”令</a:t>
            </a:r>
            <a:endParaRPr lang="ru-RU" sz="1200" dirty="0">
              <a:solidFill>
                <a:prstClr val="black"/>
              </a:solidFill>
            </a:endParaRPr>
          </a:p>
          <a:p>
            <a:pPr marL="0" marR="0" lvl="0" indent="0" algn="just" defTabSz="914400" rtl="0" eaLnBrk="1" fontAlgn="auto" latinLnBrk="0" hangingPunct="1">
              <a:lnSpc>
                <a:spcPct val="100000"/>
              </a:lnSpc>
              <a:spcBef>
                <a:spcPts val="50"/>
              </a:spcBef>
              <a:spcAft>
                <a:spcPts val="800"/>
              </a:spcAft>
              <a:buClr>
                <a:srgbClr val="0070C0"/>
              </a:buClr>
              <a:buSzTx/>
              <a:buNone/>
              <a:tabLst/>
              <a:defRPr/>
            </a:pPr>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indent="0" algn="just">
              <a:buNone/>
            </a:pPr>
            <a:endParaRPr lang="ru-RU" sz="1000" dirty="0"/>
          </a:p>
          <a:p>
            <a:pPr algn="just"/>
            <a:endParaRPr lang="ru-RU" sz="1000" dirty="0"/>
          </a:p>
        </p:txBody>
      </p:sp>
      <p:sp>
        <p:nvSpPr>
          <p:cNvPr id="13" name="Прямоугольник 1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3</a:t>
            </a:r>
            <a:endParaRPr lang="ru-RU" sz="2600" b="1" dirty="0">
              <a:cs typeface="Times New Roman" pitchFamily="18" charset="0"/>
            </a:endParaRPr>
          </a:p>
        </p:txBody>
      </p:sp>
    </p:spTree>
    <p:extLst>
      <p:ext uri="{BB962C8B-B14F-4D97-AF65-F5344CB8AC3E}">
        <p14:creationId xmlns:p14="http://schemas.microsoft.com/office/powerpoint/2010/main" val="1351708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sz="half" idx="1"/>
          </p:nvPr>
        </p:nvSpPr>
        <p:spPr>
          <a:xfrm>
            <a:off x="107504" y="1340768"/>
            <a:ext cx="4320480" cy="5184576"/>
          </a:xfrm>
        </p:spPr>
        <p:txBody>
          <a:bodyPr>
            <a:noAutofit/>
          </a:bodyPr>
          <a:lstStyle/>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2017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3472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号“关于批准向布拉戈维申斯克市地方自治组织境内的投资活动提供自治组织扶持细则”令</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3484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号“关于对地方自治组织标准性法律文件项目的调节作用进行评估以及对涉及到实施企业及投资活动的地方自治组织标准法律文件进行鉴定”令</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6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2691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号“关于批准在一个窗口原则上对布拉戈维申斯克市境内投资项目伴护规则”令</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9</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3040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号“关于成立布拉戈维申斯克市长直属的改善投资环境及企业发展委员会”令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6</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25</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2415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号关于批准“对布拉戈维申斯克市自治组织所有市政财产以及中小企业主体所租赁的产权属布市政府所有的市政财产实行优先购买权” 令</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2017</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266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号“关于批准布拉戈维申斯克市自治组织市政保障细则”</a:t>
            </a:r>
            <a:r>
              <a:rPr kumimoji="0" lang="zh-CN" altLang="en-US"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rPr>
              <a:t>令</a:t>
            </a:r>
            <a:endParaRPr kumimoji="0" lang="ru-RU" altLang="zh-CN" sz="1200" b="0" i="0" u="none" strike="noStrike" kern="1200" cap="none" spc="0" normalizeH="0" baseline="0" noProof="0" dirty="0" smtClean="0">
              <a:ln>
                <a:noFill/>
              </a:ln>
              <a:solidFill>
                <a:prstClr val="black"/>
              </a:solidFill>
              <a:effectLst/>
              <a:uLnTx/>
              <a:uFillTx/>
              <a:latin typeface="Calibri"/>
              <a:ea typeface="宋体" panose="02010600030101010101" pitchFamily="2" charset="-122"/>
              <a:cs typeface="+mn-cs"/>
            </a:endParaRPr>
          </a:p>
          <a:p>
            <a:pPr marL="180000" indent="-180000" algn="just">
              <a:spcBef>
                <a:spcPts val="50"/>
              </a:spcBef>
              <a:spcAft>
                <a:spcPts val="800"/>
              </a:spcAft>
              <a:buClr>
                <a:srgbClr val="0070C0"/>
              </a:buClr>
              <a:buFont typeface="Wingdings" pitchFamily="2" charset="2"/>
              <a:buChar char="§"/>
              <a:defRPr/>
            </a:pPr>
            <a:r>
              <a:rPr lang="en-US" sz="1200" dirty="0">
                <a:solidFill>
                  <a:prstClr val="black"/>
                </a:solidFill>
              </a:rPr>
              <a:t>2015</a:t>
            </a:r>
            <a:r>
              <a:rPr lang="zh-CN" altLang="en-US" sz="1200" dirty="0">
                <a:solidFill>
                  <a:prstClr val="black"/>
                </a:solidFill>
                <a:ea typeface="宋体" panose="02010600030101010101" pitchFamily="2" charset="-122"/>
              </a:rPr>
              <a:t>年</a:t>
            </a:r>
            <a:r>
              <a:rPr lang="en-US" altLang="zh-CN" sz="1200" dirty="0">
                <a:solidFill>
                  <a:prstClr val="black"/>
                </a:solidFill>
                <a:ea typeface="宋体" panose="02010600030101010101" pitchFamily="2" charset="-122"/>
              </a:rPr>
              <a:t>3</a:t>
            </a:r>
            <a:r>
              <a:rPr lang="zh-CN" altLang="en-US" sz="1200" dirty="0">
                <a:solidFill>
                  <a:prstClr val="black"/>
                </a:solidFill>
                <a:ea typeface="宋体" panose="02010600030101010101" pitchFamily="2" charset="-122"/>
              </a:rPr>
              <a:t>月</a:t>
            </a:r>
            <a:r>
              <a:rPr lang="en-US" altLang="zh-CN" sz="1200" dirty="0">
                <a:solidFill>
                  <a:prstClr val="black"/>
                </a:solidFill>
                <a:ea typeface="宋体" panose="02010600030101010101" pitchFamily="2" charset="-122"/>
              </a:rPr>
              <a:t>10</a:t>
            </a:r>
            <a:r>
              <a:rPr lang="zh-CN" altLang="en-US" sz="1200" dirty="0">
                <a:solidFill>
                  <a:prstClr val="black"/>
                </a:solidFill>
                <a:ea typeface="宋体" panose="02010600030101010101" pitchFamily="2" charset="-122"/>
              </a:rPr>
              <a:t>日布拉戈维申斯克市政府第</a:t>
            </a:r>
            <a:r>
              <a:rPr lang="ru-RU" altLang="zh-CN" sz="1200" dirty="0">
                <a:solidFill>
                  <a:prstClr val="black"/>
                </a:solidFill>
                <a:ea typeface="宋体" panose="02010600030101010101" pitchFamily="2" charset="-122"/>
              </a:rPr>
              <a:t>№ 1066 </a:t>
            </a:r>
            <a:r>
              <a:rPr lang="zh-CN" altLang="en-US" sz="1200" dirty="0">
                <a:solidFill>
                  <a:prstClr val="black"/>
                </a:solidFill>
                <a:ea typeface="宋体" panose="02010600030101010101" pitchFamily="2" charset="-122"/>
              </a:rPr>
              <a:t>号“关于布拉戈维申斯克市自治组织抵押基金提供抵押的程序”令</a:t>
            </a:r>
            <a:endParaRPr lang="ru-RU" sz="1200" dirty="0">
              <a:solidFill>
                <a:prstClr val="black"/>
              </a:solidFill>
            </a:endParaRPr>
          </a:p>
          <a:p>
            <a:pPr marL="0" marR="0" lvl="0" indent="0" algn="just" defTabSz="914400" rtl="0" eaLnBrk="1" fontAlgn="auto" latinLnBrk="0" hangingPunct="1">
              <a:lnSpc>
                <a:spcPct val="100000"/>
              </a:lnSpc>
              <a:spcBef>
                <a:spcPts val="50"/>
              </a:spcBef>
              <a:spcAft>
                <a:spcPts val="800"/>
              </a:spcAft>
              <a:buClr>
                <a:srgbClr val="0070C0"/>
              </a:buClr>
              <a:buSzTx/>
              <a:buNone/>
              <a:tabLst/>
              <a:defRPr/>
            </a:pP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lvl="0" algn="just"/>
            <a:endParaRPr lang="ru-RU" sz="1000" dirty="0"/>
          </a:p>
        </p:txBody>
      </p:sp>
      <p:cxnSp>
        <p:nvCxnSpPr>
          <p:cNvPr id="10" name="Прямая соединительная линия 9"/>
          <p:cNvCxnSpPr/>
          <p:nvPr/>
        </p:nvCxnSpPr>
        <p:spPr>
          <a:xfrm>
            <a:off x="4572000"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Объект 7"/>
          <p:cNvSpPr>
            <a:spLocks noGrp="1"/>
          </p:cNvSpPr>
          <p:nvPr>
            <p:ph sz="half" idx="1"/>
          </p:nvPr>
        </p:nvSpPr>
        <p:spPr>
          <a:xfrm>
            <a:off x="4572000" y="1340768"/>
            <a:ext cx="4320480" cy="5184576"/>
          </a:xfrm>
        </p:spPr>
        <p:txBody>
          <a:bodyPr>
            <a:noAutofit/>
          </a:bodyPr>
          <a:lstStyle/>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2020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10</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3894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 “关于批准布拉戈维申斯克市市政组建所拥有的财产和土地清单，以及未划定国家所有权的土地，旨在向中小企业和组织提供所有权和（或）使用，这些企业和组织构成支持中小企业的基础设施”令</a:t>
            </a:r>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180000" marR="0" lvl="0" indent="-180000" algn="just" defTabSz="914400" rtl="0" eaLnBrk="1" fontAlgn="auto" latinLnBrk="0" hangingPunct="1">
              <a:lnSpc>
                <a:spcPct val="100000"/>
              </a:lnSpc>
              <a:spcBef>
                <a:spcPts val="50"/>
              </a:spcBef>
              <a:spcAft>
                <a:spcPts val="800"/>
              </a:spcAft>
              <a:buClr>
                <a:srgbClr val="0070C0"/>
              </a:buClr>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2022</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年</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月</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14</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日布拉戈维申斯克市政府第</a:t>
            </a:r>
            <a:r>
              <a:rPr kumimoji="0" lang="ru-RU"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149 </a:t>
            </a:r>
            <a:r>
              <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号 “关于批准布拉戈维申斯克市的土地使用和市政建设规则”令</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a:p>
            <a:pPr lvl="0" algn="just"/>
            <a:endParaRPr lang="ru-RU" sz="1000" dirty="0"/>
          </a:p>
        </p:txBody>
      </p:sp>
      <p:pic>
        <p:nvPicPr>
          <p:cNvPr id="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对投资及企业活动的法律调节</a:t>
            </a:r>
            <a:endParaRPr lang="ru-RU" sz="3200" b="1" dirty="0">
              <a:solidFill>
                <a:schemeClr val="bg1"/>
              </a:solidFill>
            </a:endParaRPr>
          </a:p>
        </p:txBody>
      </p:sp>
      <p:sp>
        <p:nvSpPr>
          <p:cNvPr id="15" name="Прямоугольник 14"/>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ru-RU" sz="2600" b="1" dirty="0" smtClean="0">
                <a:cs typeface="Times New Roman" pitchFamily="18" charset="0"/>
              </a:rPr>
              <a:t>4</a:t>
            </a:r>
            <a:endParaRPr lang="ru-RU" sz="2600" b="1" dirty="0">
              <a:cs typeface="Times New Roman" pitchFamily="18" charset="0"/>
            </a:endParaRPr>
          </a:p>
        </p:txBody>
      </p:sp>
    </p:spTree>
    <p:extLst>
      <p:ext uri="{BB962C8B-B14F-4D97-AF65-F5344CB8AC3E}">
        <p14:creationId xmlns:p14="http://schemas.microsoft.com/office/powerpoint/2010/main" val="3008782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404024"/>
            <a:ext cx="8424936" cy="440800"/>
          </a:xfrm>
        </p:spPr>
        <p:txBody>
          <a:bodyP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1200" b="1" i="0" u="none" strike="noStrike" kern="1200" cap="none" spc="0" normalizeH="0" baseline="0" noProof="0" dirty="0">
                <a:ln>
                  <a:noFill/>
                </a:ln>
                <a:solidFill>
                  <a:srgbClr val="F79646"/>
                </a:solidFill>
                <a:effectLst/>
                <a:uLnTx/>
                <a:uFillTx/>
                <a:latin typeface="Calibri"/>
                <a:ea typeface="宋体" panose="02010600030101010101" pitchFamily="2" charset="-122"/>
                <a:cs typeface="+mn-cs"/>
              </a:rPr>
              <a:t>“阿穆尔州投资局”自治非营利组织（自治非营利组织包括阿穆尔州出口支持中心）</a:t>
            </a:r>
          </a:p>
        </p:txBody>
      </p:sp>
      <p:sp>
        <p:nvSpPr>
          <p:cNvPr id="9" name="Объект 8"/>
          <p:cNvSpPr>
            <a:spLocks noGrp="1"/>
          </p:cNvSpPr>
          <p:nvPr>
            <p:ph sz="half" idx="2"/>
          </p:nvPr>
        </p:nvSpPr>
        <p:spPr>
          <a:xfrm>
            <a:off x="107504" y="1844824"/>
            <a:ext cx="6192688" cy="1728192"/>
          </a:xfrm>
          <a:ln>
            <a:noFill/>
          </a:ln>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制定商业计划、可行性报告</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协助企业和组织为项目融资准备必要的文件</a:t>
            </a:r>
            <a:r>
              <a:rPr kumimoji="0" lang="ru-RU" sz="1100" b="0" i="0" u="none" strike="noStrike" kern="1200" cap="none" spc="0" normalizeH="0" baseline="0" noProof="0" dirty="0">
                <a:ln>
                  <a:noFill/>
                </a:ln>
                <a:solidFill>
                  <a:prstClr val="black"/>
                </a:solidFill>
                <a:effectLst/>
                <a:uLnTx/>
                <a:uFillTx/>
                <a:latin typeface="Calibri"/>
                <a:ea typeface="+mn-ea"/>
                <a:cs typeface="+mn-cs"/>
              </a:rPr>
              <a:t>, </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包括国家支助</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组织与举办展览和推介活动</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组织与实施市场营销调研</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阿穆尔州法律允许的活动和其他活动</a:t>
            </a:r>
            <a:endParaRPr kumimoji="0" lang="ru-RU" sz="11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为投资项目提供机构和信息服务</a:t>
            </a:r>
            <a:r>
              <a:rPr kumimoji="0" lang="ru-RU" sz="1100" b="0" i="0" u="none" strike="noStrike" kern="1200" cap="none" spc="0" normalizeH="0" baseline="0" noProof="0" dirty="0">
                <a:ln>
                  <a:noFill/>
                </a:ln>
                <a:solidFill>
                  <a:prstClr val="black"/>
                </a:solidFill>
                <a:effectLst/>
                <a:uLnTx/>
                <a:uFillTx/>
                <a:latin typeface="Calibri"/>
                <a:ea typeface="+mn-ea"/>
                <a:cs typeface="+mn-cs"/>
              </a:rPr>
              <a:t>, </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包括协调投资商与国家和地方政府各部门的关系</a:t>
            </a:r>
            <a:r>
              <a:rPr kumimoji="0" lang="ru-RU" sz="1100" b="0" i="0" u="none" strike="noStrike" kern="1200" cap="none" spc="0" normalizeH="0" baseline="0" noProof="0" dirty="0">
                <a:ln>
                  <a:noFill/>
                </a:ln>
                <a:solidFill>
                  <a:prstClr val="black"/>
                </a:solidFill>
                <a:effectLst/>
                <a:uLnTx/>
                <a:uFillTx/>
                <a:latin typeface="Calibri"/>
                <a:ea typeface="+mn-ea"/>
                <a:cs typeface="+mn-cs"/>
              </a:rPr>
              <a:t>,</a:t>
            </a: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原则上 “一个窗口”服务</a:t>
            </a:r>
            <a:endParaRPr kumimoji="0" lang="ru-RU"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在国外协助知识产权保护</a:t>
            </a:r>
            <a:endParaRPr kumimoji="0" lang="ru-RU" altLang="zh-CN"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11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协助中小企业加入国际电子贸易平台</a:t>
            </a:r>
          </a:p>
        </p:txBody>
      </p:sp>
      <p:sp>
        <p:nvSpPr>
          <p:cNvPr id="12" name="Объект 8"/>
          <p:cNvSpPr txBox="1">
            <a:spLocks/>
          </p:cNvSpPr>
          <p:nvPr/>
        </p:nvSpPr>
        <p:spPr>
          <a:xfrm>
            <a:off x="6535166" y="1844824"/>
            <a:ext cx="2340000" cy="1584176"/>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ru-RU" sz="1100" dirty="0"/>
              <a:t>, </a:t>
            </a:r>
            <a:r>
              <a:rPr lang="zh-CN" altLang="en-US" sz="1100" dirty="0"/>
              <a:t>阿穆尔街 </a:t>
            </a:r>
            <a:r>
              <a:rPr lang="en-US" altLang="zh-CN" sz="1100" dirty="0"/>
              <a:t>38 </a:t>
            </a:r>
            <a:r>
              <a:rPr lang="zh-CN" altLang="en-US" sz="1100" dirty="0"/>
              <a:t>号二楼，办公室 </a:t>
            </a:r>
            <a:r>
              <a:rPr lang="en-US" altLang="zh-CN" sz="1100" dirty="0"/>
              <a:t>212</a:t>
            </a:r>
            <a:r>
              <a:rPr lang="zh-CN" altLang="en-US" sz="1100" dirty="0"/>
              <a:t>、</a:t>
            </a:r>
            <a:r>
              <a:rPr lang="en-US" altLang="zh-CN" sz="1100" dirty="0"/>
              <a:t>213</a:t>
            </a:r>
            <a:endParaRPr lang="ru-RU" altLang="zh-CN" sz="1100" dirty="0"/>
          </a:p>
          <a:p>
            <a:pPr marL="0" indent="0" algn="r">
              <a:spcBef>
                <a:spcPts val="0"/>
              </a:spcBef>
              <a:buNone/>
            </a:pPr>
            <a:r>
              <a:rPr lang="zh-CN" altLang="en-US" sz="1100" dirty="0"/>
              <a:t>邮箱：</a:t>
            </a:r>
            <a:r>
              <a:rPr lang="ru-RU" sz="1100" dirty="0"/>
              <a:t> </a:t>
            </a:r>
            <a:r>
              <a:rPr lang="en-US" sz="1100" dirty="0"/>
              <a:t>invest</a:t>
            </a:r>
            <a:r>
              <a:rPr lang="ru-RU" sz="1100" dirty="0"/>
              <a:t>.</a:t>
            </a:r>
            <a:r>
              <a:rPr lang="en-US" sz="1100" dirty="0" err="1"/>
              <a:t>amurobl</a:t>
            </a:r>
            <a:r>
              <a:rPr lang="ru-RU" sz="1100" dirty="0"/>
              <a:t>@</a:t>
            </a:r>
            <a:r>
              <a:rPr lang="en-US" sz="1100" dirty="0"/>
              <a:t>mail</a:t>
            </a:r>
            <a:r>
              <a:rPr lang="ru-RU" sz="1100" dirty="0"/>
              <a:t>.</a:t>
            </a:r>
            <a:r>
              <a:rPr lang="en-US" sz="1100" dirty="0" err="1"/>
              <a:t>ru</a:t>
            </a:r>
            <a:endParaRPr lang="ru-RU" sz="1100" dirty="0"/>
          </a:p>
          <a:p>
            <a:pPr marL="0" indent="0" algn="r">
              <a:spcBef>
                <a:spcPts val="0"/>
              </a:spcBef>
              <a:buNone/>
            </a:pPr>
            <a:r>
              <a:rPr lang="zh-CN" altLang="en-US" sz="1100" dirty="0"/>
              <a:t>网址：</a:t>
            </a:r>
            <a:r>
              <a:rPr lang="en-US" sz="1100" dirty="0"/>
              <a:t>www</a:t>
            </a:r>
            <a:r>
              <a:rPr lang="ru-RU" sz="1100" dirty="0"/>
              <a:t>.</a:t>
            </a:r>
            <a:r>
              <a:rPr lang="ru-RU" sz="1100" dirty="0" err="1"/>
              <a:t>invest.amurobl.r</a:t>
            </a:r>
            <a:r>
              <a:rPr lang="en-US" sz="1100" dirty="0"/>
              <a:t>u</a:t>
            </a:r>
            <a:endParaRPr lang="ru-RU" sz="1100" dirty="0"/>
          </a:p>
          <a:p>
            <a:pPr marL="0" indent="0" algn="r">
              <a:spcBef>
                <a:spcPts val="0"/>
              </a:spcBef>
              <a:buNone/>
            </a:pPr>
            <a:r>
              <a:rPr lang="zh-CN" altLang="en-US" sz="1100" b="1" dirty="0"/>
              <a:t>阿穆尔州出口支持中心</a:t>
            </a:r>
          </a:p>
          <a:p>
            <a:pPr marL="0" indent="0" algn="r">
              <a:spcBef>
                <a:spcPts val="0"/>
              </a:spcBef>
              <a:buNone/>
            </a:pPr>
            <a:r>
              <a:rPr lang="zh-CN" altLang="en-US" sz="1100" dirty="0"/>
              <a:t>电话：</a:t>
            </a:r>
            <a:r>
              <a:rPr lang="ru-RU" sz="1100" dirty="0"/>
              <a:t>(4162) 772-609</a:t>
            </a:r>
          </a:p>
          <a:p>
            <a:pPr marL="0" indent="0" algn="r">
              <a:spcBef>
                <a:spcPts val="0"/>
              </a:spcBef>
              <a:buNone/>
            </a:pPr>
            <a:r>
              <a:rPr lang="zh-CN" altLang="en-US" sz="1100" dirty="0"/>
              <a:t>邮箱：</a:t>
            </a:r>
            <a:r>
              <a:rPr lang="en-US" sz="1100" dirty="0"/>
              <a:t> </a:t>
            </a:r>
            <a:r>
              <a:rPr lang="en-US" sz="1100" dirty="0" err="1"/>
              <a:t>info@amurexport</a:t>
            </a:r>
            <a:endParaRPr lang="ru-RU" sz="1100" dirty="0"/>
          </a:p>
          <a:p>
            <a:pPr marL="0" indent="0" algn="r">
              <a:spcBef>
                <a:spcPts val="0"/>
              </a:spcBef>
              <a:buNone/>
            </a:pPr>
            <a:endParaRPr lang="ru-RU" sz="1100" dirty="0"/>
          </a:p>
        </p:txBody>
      </p:sp>
      <p:sp>
        <p:nvSpPr>
          <p:cNvPr id="8" name="Текст 2"/>
          <p:cNvSpPr>
            <a:spLocks noGrp="1"/>
          </p:cNvSpPr>
          <p:nvPr>
            <p:ph type="body" idx="1"/>
          </p:nvPr>
        </p:nvSpPr>
        <p:spPr>
          <a:xfrm>
            <a:off x="323528" y="4077072"/>
            <a:ext cx="8424936" cy="432048"/>
          </a:xfrm>
        </p:spPr>
        <p:txBody>
          <a:bodyPr>
            <a:noAutofit/>
          </a:bodyPr>
          <a:lstStyle/>
          <a:p>
            <a:r>
              <a:rPr lang="zh-CN" altLang="en-US" sz="1200" dirty="0">
                <a:solidFill>
                  <a:schemeClr val="accent6">
                    <a:lumMod val="75000"/>
                  </a:schemeClr>
                </a:solidFill>
              </a:rPr>
              <a:t>“阿穆尔州中小企业促进基金”非营利组织 （非营利组织包括企业支持中心、集群发展中心）</a:t>
            </a:r>
          </a:p>
        </p:txBody>
      </p:sp>
      <p:sp>
        <p:nvSpPr>
          <p:cNvPr id="10" name="Объект 8"/>
          <p:cNvSpPr>
            <a:spLocks noGrp="1"/>
          </p:cNvSpPr>
          <p:nvPr>
            <p:ph sz="half" idx="2"/>
          </p:nvPr>
        </p:nvSpPr>
        <p:spPr>
          <a:xfrm>
            <a:off x="107504" y="4521857"/>
            <a:ext cx="6192688" cy="1224136"/>
          </a:xfrm>
          <a:ln>
            <a:noFill/>
          </a:ln>
        </p:spPr>
        <p:txBody>
          <a:bodyPr vert="horz" lIns="91440" tIns="45720" rIns="91440" bIns="45720" rtlCol="0">
            <a:noAutofit/>
          </a:bodyPr>
          <a:lstStyle/>
          <a:p>
            <a:pPr algn="just">
              <a:spcBef>
                <a:spcPts val="50"/>
              </a:spcBef>
              <a:buClr>
                <a:srgbClr val="0070C0"/>
              </a:buClr>
            </a:pPr>
            <a:r>
              <a:rPr lang="zh-CN" altLang="en-US" sz="1100" dirty="0">
                <a:solidFill>
                  <a:prstClr val="black"/>
                </a:solidFill>
                <a:latin typeface="Calibri"/>
                <a:ea typeface="宋体" panose="02010600030101010101" pitchFamily="2" charset="-122"/>
              </a:rPr>
              <a:t>向中小企业提供担保 </a:t>
            </a:r>
            <a:r>
              <a:rPr lang="en-US" altLang="zh-CN" sz="1100" dirty="0">
                <a:solidFill>
                  <a:prstClr val="black"/>
                </a:solidFill>
                <a:latin typeface="Calibri"/>
                <a:ea typeface="宋体" panose="02010600030101010101" pitchFamily="2" charset="-122"/>
              </a:rPr>
              <a:t>(</a:t>
            </a:r>
            <a:r>
              <a:rPr lang="zh-CN" altLang="en-US" sz="1100" dirty="0">
                <a:solidFill>
                  <a:prstClr val="black"/>
                </a:solidFill>
                <a:latin typeface="Calibri"/>
                <a:ea typeface="宋体" panose="02010600030101010101" pitchFamily="2" charset="-122"/>
              </a:rPr>
              <a:t>贷款合同、债券合同、租赁合同、银行担保合同</a:t>
            </a:r>
            <a:r>
              <a:rPr lang="en-US" altLang="zh-CN" sz="1100" dirty="0">
                <a:solidFill>
                  <a:prstClr val="black"/>
                </a:solidFill>
                <a:latin typeface="Calibri"/>
                <a:ea typeface="宋体" panose="02010600030101010101" pitchFamily="2" charset="-122"/>
              </a:rPr>
              <a:t>)</a:t>
            </a:r>
          </a:p>
          <a:p>
            <a:pPr algn="just">
              <a:spcBef>
                <a:spcPts val="50"/>
              </a:spcBef>
              <a:buClr>
                <a:srgbClr val="0070C0"/>
              </a:buClr>
            </a:pPr>
            <a:r>
              <a:rPr lang="zh-CN" altLang="en-US" sz="1100" dirty="0">
                <a:solidFill>
                  <a:prstClr val="black"/>
                </a:solidFill>
                <a:latin typeface="Calibri"/>
                <a:ea typeface="宋体" panose="02010600030101010101" pitchFamily="2" charset="-122"/>
              </a:rPr>
              <a:t>向中小企业在财务、销售、信息、法律方面提供协助</a:t>
            </a:r>
          </a:p>
          <a:p>
            <a:pPr algn="just">
              <a:spcBef>
                <a:spcPts val="50"/>
              </a:spcBef>
              <a:buClr>
                <a:srgbClr val="0070C0"/>
              </a:buClr>
            </a:pPr>
            <a:r>
              <a:rPr lang="zh-CN" altLang="en-US" sz="1100" dirty="0">
                <a:solidFill>
                  <a:prstClr val="black"/>
                </a:solidFill>
                <a:latin typeface="Calibri"/>
                <a:ea typeface="宋体" panose="02010600030101010101" pitchFamily="2" charset="-122"/>
              </a:rPr>
              <a:t>组织和进行培训、培训、大师班、论坛</a:t>
            </a:r>
          </a:p>
          <a:p>
            <a:pPr algn="just">
              <a:spcBef>
                <a:spcPts val="50"/>
              </a:spcBef>
              <a:buClr>
                <a:srgbClr val="0070C0"/>
              </a:buClr>
            </a:pPr>
            <a:r>
              <a:rPr lang="zh-CN" altLang="en-US" sz="1100" dirty="0">
                <a:solidFill>
                  <a:prstClr val="black"/>
                </a:solidFill>
                <a:latin typeface="Calibri"/>
                <a:ea typeface="宋体" panose="02010600030101010101" pitchFamily="2" charset="-122"/>
              </a:rPr>
              <a:t>协助走向市场、推销产品或服务</a:t>
            </a:r>
          </a:p>
          <a:p>
            <a:pPr algn="just">
              <a:spcBef>
                <a:spcPts val="50"/>
              </a:spcBef>
              <a:buClr>
                <a:srgbClr val="0070C0"/>
              </a:buClr>
            </a:pPr>
            <a:r>
              <a:rPr lang="zh-CN" altLang="en-US" sz="1100" dirty="0">
                <a:solidFill>
                  <a:prstClr val="black"/>
                </a:solidFill>
                <a:latin typeface="Calibri"/>
                <a:ea typeface="宋体" panose="02010600030101010101" pitchFamily="2" charset="-122"/>
              </a:rPr>
              <a:t>协助参加俄罗斯、国际活动</a:t>
            </a:r>
            <a:endParaRPr lang="ru-RU" sz="1100" dirty="0">
              <a:solidFill>
                <a:prstClr val="black"/>
              </a:solidFill>
              <a:latin typeface="Calibri"/>
              <a:ea typeface="宋体" panose="02010600030101010101" pitchFamily="2" charset="-122"/>
            </a:endParaRPr>
          </a:p>
        </p:txBody>
      </p:sp>
      <p:sp>
        <p:nvSpPr>
          <p:cNvPr id="11" name="Объект 8"/>
          <p:cNvSpPr txBox="1">
            <a:spLocks/>
          </p:cNvSpPr>
          <p:nvPr/>
        </p:nvSpPr>
        <p:spPr>
          <a:xfrm>
            <a:off x="6535166" y="4571206"/>
            <a:ext cx="2340000" cy="1368152"/>
          </a:xfrm>
          <a:prstGeom prst="rect">
            <a:avLst/>
          </a:prstGeom>
          <a:ln>
            <a:noFill/>
          </a:ln>
        </p:spPr>
        <p:txBody>
          <a:bodyPr vert="horz" lIns="0" tIns="45720" rIns="9000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布拉戈维申斯克市泽</a:t>
            </a:r>
            <a:r>
              <a:rPr lang="en-US" altLang="zh-CN" sz="1100" dirty="0"/>
              <a:t>, </a:t>
            </a:r>
            <a:r>
              <a:rPr lang="zh-CN" altLang="en-US" sz="1100" dirty="0"/>
              <a:t>阿穆尔街 </a:t>
            </a:r>
            <a:r>
              <a:rPr lang="en-US" altLang="zh-CN" sz="1100" dirty="0"/>
              <a:t>38 </a:t>
            </a:r>
            <a:r>
              <a:rPr lang="zh-CN" altLang="en-US" sz="1100" dirty="0"/>
              <a:t>号</a:t>
            </a:r>
            <a:endParaRPr lang="ru-RU" sz="1100" dirty="0"/>
          </a:p>
          <a:p>
            <a:pPr marL="0" indent="0" algn="r">
              <a:spcBef>
                <a:spcPts val="0"/>
              </a:spcBef>
              <a:buNone/>
            </a:pPr>
            <a:r>
              <a:rPr lang="zh-CN" altLang="en-US" sz="1100" dirty="0"/>
              <a:t>电话</a:t>
            </a:r>
            <a:r>
              <a:rPr lang="zh-CN" altLang="en-US" sz="1100" dirty="0" smtClean="0"/>
              <a:t>：</a:t>
            </a:r>
            <a:r>
              <a:rPr lang="ru-RU" altLang="zh-CN" sz="1100" dirty="0" smtClean="0"/>
              <a:t>+7 </a:t>
            </a:r>
            <a:r>
              <a:rPr lang="ru-RU" sz="1100" dirty="0" smtClean="0"/>
              <a:t>(4162</a:t>
            </a:r>
            <a:r>
              <a:rPr lang="ru-RU" sz="1100" dirty="0"/>
              <a:t>) </a:t>
            </a:r>
            <a:r>
              <a:rPr lang="ru-RU" sz="1100" dirty="0" smtClean="0"/>
              <a:t>77 26 46,  </a:t>
            </a:r>
            <a:endParaRPr lang="ru-RU" sz="1100" dirty="0"/>
          </a:p>
          <a:p>
            <a:pPr marL="0" indent="0" algn="r">
              <a:spcBef>
                <a:spcPts val="0"/>
              </a:spcBef>
              <a:buNone/>
            </a:pPr>
            <a:r>
              <a:rPr lang="ru-RU" sz="1100" dirty="0"/>
              <a:t>  +7</a:t>
            </a:r>
            <a:r>
              <a:rPr lang="en-US" sz="1100" dirty="0"/>
              <a:t> </a:t>
            </a:r>
            <a:r>
              <a:rPr lang="ru-RU" sz="1100" dirty="0"/>
              <a:t>(965) 671-10-70,</a:t>
            </a:r>
            <a:r>
              <a:rPr lang="en-US" sz="1100" dirty="0"/>
              <a:t> </a:t>
            </a:r>
          </a:p>
          <a:p>
            <a:pPr marL="0" indent="0" algn="r">
              <a:spcBef>
                <a:spcPts val="0"/>
              </a:spcBef>
              <a:buNone/>
            </a:pPr>
            <a:r>
              <a:rPr lang="zh-CN" altLang="en-US" sz="1100" dirty="0"/>
              <a:t>网址：</a:t>
            </a:r>
            <a:r>
              <a:rPr lang="en-US" sz="1100" dirty="0" smtClean="0"/>
              <a:t>https</a:t>
            </a:r>
            <a:r>
              <a:rPr lang="en-US" sz="1100" dirty="0"/>
              <a:t>://business.amurobl.ru,</a:t>
            </a:r>
          </a:p>
          <a:p>
            <a:pPr marL="0" indent="0" algn="r">
              <a:spcBef>
                <a:spcPts val="0"/>
              </a:spcBef>
              <a:buNone/>
            </a:pPr>
            <a:r>
              <a:rPr lang="en-US" sz="1100" dirty="0"/>
              <a:t>amurfondgarant.ru</a:t>
            </a:r>
            <a:endParaRPr lang="ru-RU" sz="1100" dirty="0"/>
          </a:p>
        </p:txBody>
      </p:sp>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17" name="Прямоугольник 16"/>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en-US" altLang="zh-CN" sz="2600" b="1" dirty="0" smtClean="0">
                <a:cs typeface="Times New Roman" pitchFamily="18" charset="0"/>
              </a:rPr>
              <a:t>5</a:t>
            </a:r>
            <a:endParaRPr lang="ru-RU" sz="2600" b="1" dirty="0">
              <a:cs typeface="Times New Roman" pitchFamily="18" charset="0"/>
            </a:endParaRPr>
          </a:p>
        </p:txBody>
      </p:sp>
    </p:spTree>
    <p:extLst>
      <p:ext uri="{BB962C8B-B14F-4D97-AF65-F5344CB8AC3E}">
        <p14:creationId xmlns:p14="http://schemas.microsoft.com/office/powerpoint/2010/main" val="3803021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2"/>
          <p:cNvSpPr>
            <a:spLocks noGrp="1"/>
          </p:cNvSpPr>
          <p:nvPr>
            <p:ph type="body" idx="1"/>
          </p:nvPr>
        </p:nvSpPr>
        <p:spPr>
          <a:xfrm>
            <a:off x="358897" y="4189462"/>
            <a:ext cx="8424936" cy="288032"/>
          </a:xfrm>
        </p:spPr>
        <p:txBody>
          <a:bodyPr vert="horz" lIns="91440" tIns="45720" rIns="91440" bIns="45720" rtlCol="0" anchor="b">
            <a:noAutofit/>
          </a:bodyPr>
          <a:lstStyle/>
          <a:p>
            <a:r>
              <a:rPr lang="zh-CN" altLang="en-US" sz="1200" dirty="0">
                <a:solidFill>
                  <a:schemeClr val="accent6"/>
                </a:solidFill>
              </a:rPr>
              <a:t>阿穆尔工商联合会</a:t>
            </a:r>
          </a:p>
        </p:txBody>
      </p:sp>
      <p:sp>
        <p:nvSpPr>
          <p:cNvPr id="18" name="Объект 8"/>
          <p:cNvSpPr>
            <a:spLocks noGrp="1"/>
          </p:cNvSpPr>
          <p:nvPr>
            <p:ph sz="half" idx="2"/>
          </p:nvPr>
        </p:nvSpPr>
        <p:spPr>
          <a:xfrm>
            <a:off x="259958" y="4477494"/>
            <a:ext cx="6120680" cy="1368152"/>
          </a:xfrm>
          <a:ln>
            <a:noFill/>
          </a:ln>
        </p:spPr>
        <p:txBody>
          <a:bodyPr>
            <a:noAutofit/>
          </a:bodyPr>
          <a:lstStyle/>
          <a:p>
            <a:pPr marL="0" indent="0" algn="just">
              <a:spcBef>
                <a:spcPts val="50"/>
              </a:spcBef>
              <a:buClr>
                <a:srgbClr val="0070C0"/>
              </a:buClr>
              <a:buNone/>
            </a:pPr>
            <a:r>
              <a:rPr lang="zh-CN" altLang="en-US" sz="1100" dirty="0"/>
              <a:t>代表和保护企业合法权益</a:t>
            </a:r>
            <a:r>
              <a:rPr lang="en-US" altLang="zh-CN" sz="1100" dirty="0"/>
              <a:t>;</a:t>
            </a:r>
            <a:r>
              <a:rPr lang="zh-CN" altLang="en-US" sz="1100" dirty="0"/>
              <a:t>促进调解经济主体之间的争议；促进企业干部教育和培训；协助办理专利发明、实用模型、工业设计、商标注册等。组织和开展企业活动的信息和咨询服务、各类财产的评估、对外经济和商业活动服务、劳动保护服务、翻译。</a:t>
            </a:r>
          </a:p>
        </p:txBody>
      </p:sp>
      <p:sp>
        <p:nvSpPr>
          <p:cNvPr id="19" name="Объект 8"/>
          <p:cNvSpPr txBox="1">
            <a:spLocks/>
          </p:cNvSpPr>
          <p:nvPr/>
        </p:nvSpPr>
        <p:spPr>
          <a:xfrm>
            <a:off x="6479576" y="4477494"/>
            <a:ext cx="2418699" cy="136815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a:t>
            </a:r>
            <a:r>
              <a:rPr lang="zh-CN" altLang="en-US" sz="1100" dirty="0"/>
              <a:t>阿穆尔州</a:t>
            </a:r>
          </a:p>
          <a:p>
            <a:pPr marL="0" indent="0" algn="r">
              <a:spcBef>
                <a:spcPts val="0"/>
              </a:spcBef>
              <a:buNone/>
            </a:pPr>
            <a:r>
              <a:rPr lang="zh-CN" altLang="en-US" sz="1100" dirty="0"/>
              <a:t>布拉戈维申斯克市柴科夫斯科戈大街</a:t>
            </a:r>
            <a:r>
              <a:rPr lang="en-US" altLang="zh-CN" sz="1100" dirty="0"/>
              <a:t>1</a:t>
            </a:r>
            <a:r>
              <a:rPr lang="zh-CN" altLang="en-US" sz="1100" dirty="0"/>
              <a:t>号</a:t>
            </a:r>
            <a:r>
              <a:rPr lang="en-US" altLang="zh-CN" sz="1100" dirty="0"/>
              <a:t>314</a:t>
            </a:r>
            <a:r>
              <a:rPr lang="zh-CN" altLang="en-US" sz="1100" dirty="0"/>
              <a:t>室</a:t>
            </a:r>
          </a:p>
          <a:p>
            <a:pPr marL="0" indent="0" algn="r">
              <a:spcBef>
                <a:spcPts val="0"/>
              </a:spcBef>
              <a:buNone/>
            </a:pPr>
            <a:r>
              <a:rPr lang="zh-CN" altLang="en-US" sz="1100" dirty="0"/>
              <a:t>热线电话</a:t>
            </a:r>
            <a:r>
              <a:rPr lang="en-US" altLang="zh-CN" sz="1100" dirty="0"/>
              <a:t>/</a:t>
            </a:r>
            <a:r>
              <a:rPr lang="zh-CN" altLang="en-US" sz="1100" dirty="0"/>
              <a:t>接待处：</a:t>
            </a:r>
          </a:p>
          <a:p>
            <a:pPr marL="0" indent="0" algn="r">
              <a:spcBef>
                <a:spcPts val="0"/>
              </a:spcBef>
              <a:buNone/>
            </a:pPr>
            <a:r>
              <a:rPr lang="ru-RU" sz="1100" dirty="0"/>
              <a:t>+7 (929) 475-72-03;</a:t>
            </a:r>
          </a:p>
          <a:p>
            <a:pPr marL="0" indent="0" algn="r">
              <a:spcBef>
                <a:spcPts val="0"/>
              </a:spcBef>
              <a:buNone/>
            </a:pPr>
            <a:r>
              <a:rPr lang="zh-CN" altLang="en-US" sz="1100" dirty="0"/>
              <a:t>邮箱：</a:t>
            </a:r>
            <a:r>
              <a:rPr lang="en-US" sz="1100" dirty="0"/>
              <a:t>info@tppamur.ru</a:t>
            </a:r>
          </a:p>
          <a:p>
            <a:pPr marL="0" indent="0" algn="r">
              <a:spcBef>
                <a:spcPts val="0"/>
              </a:spcBef>
              <a:buNone/>
            </a:pPr>
            <a:r>
              <a:rPr lang="zh-CN" altLang="en-US" sz="1100" dirty="0"/>
              <a:t>网址： </a:t>
            </a:r>
            <a:r>
              <a:rPr lang="en-US" sz="1100" dirty="0"/>
              <a:t>http://www.amur.tpprf.ru</a:t>
            </a:r>
          </a:p>
        </p:txBody>
      </p:sp>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4" name="Прямоугольник 2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en-US" altLang="zh-CN" sz="2600" b="1" dirty="0" smtClean="0">
                <a:cs typeface="Times New Roman" pitchFamily="18" charset="0"/>
              </a:rPr>
              <a:t>6</a:t>
            </a:r>
            <a:endParaRPr lang="ru-RU" sz="2600" b="1" dirty="0">
              <a:cs typeface="Times New Roman" pitchFamily="18" charset="0"/>
            </a:endParaRPr>
          </a:p>
        </p:txBody>
      </p:sp>
      <p:sp>
        <p:nvSpPr>
          <p:cNvPr id="27" name="Текст 2"/>
          <p:cNvSpPr>
            <a:spLocks noGrp="1"/>
          </p:cNvSpPr>
          <p:nvPr>
            <p:ph type="body" idx="1"/>
          </p:nvPr>
        </p:nvSpPr>
        <p:spPr>
          <a:xfrm>
            <a:off x="364205" y="1412776"/>
            <a:ext cx="8424936" cy="288032"/>
          </a:xfrm>
        </p:spPr>
        <p:txBody>
          <a:bodyPr vert="horz" lIns="91440" tIns="45720" rIns="91440" bIns="45720" rtlCol="0" anchor="b">
            <a:noAutofit/>
          </a:bodyPr>
          <a:lstStyle/>
          <a:p>
            <a:r>
              <a:rPr lang="zh-CN" altLang="en-US" sz="1200" dirty="0">
                <a:solidFill>
                  <a:schemeClr val="accent6"/>
                </a:solidFill>
              </a:rPr>
              <a:t>推广和发展社会企业家促进会</a:t>
            </a:r>
            <a:endParaRPr lang="ru-RU" sz="1200" dirty="0">
              <a:solidFill>
                <a:schemeClr val="accent6"/>
              </a:solidFill>
            </a:endParaRPr>
          </a:p>
        </p:txBody>
      </p:sp>
      <p:sp>
        <p:nvSpPr>
          <p:cNvPr id="28" name="Объект 8"/>
          <p:cNvSpPr>
            <a:spLocks noGrp="1"/>
          </p:cNvSpPr>
          <p:nvPr>
            <p:ph sz="half" idx="2"/>
          </p:nvPr>
        </p:nvSpPr>
        <p:spPr>
          <a:xfrm>
            <a:off x="256193" y="1772816"/>
            <a:ext cx="5755967" cy="648072"/>
          </a:xfrm>
          <a:ln>
            <a:noFill/>
          </a:ln>
        </p:spPr>
        <p:txBody>
          <a:bodyPr>
            <a:noAutofit/>
          </a:bodyPr>
          <a:lstStyle/>
          <a:p>
            <a:pPr marL="0" indent="0" algn="just">
              <a:spcBef>
                <a:spcPts val="50"/>
              </a:spcBef>
              <a:buClr>
                <a:srgbClr val="0070C0"/>
              </a:buClr>
              <a:buNone/>
            </a:pPr>
            <a:r>
              <a:rPr lang="zh-CN" altLang="en-US" sz="1100" dirty="0"/>
              <a:t>保护社会企业家的利益</a:t>
            </a:r>
            <a:r>
              <a:rPr lang="ru-RU" sz="1100" dirty="0"/>
              <a:t>, </a:t>
            </a:r>
            <a:r>
              <a:rPr lang="zh-CN" altLang="en-US" sz="1100" dirty="0"/>
              <a:t>发展与各级政府机关的关系</a:t>
            </a:r>
            <a:r>
              <a:rPr lang="ru-RU" sz="1100" dirty="0"/>
              <a:t>, </a:t>
            </a:r>
            <a:r>
              <a:rPr lang="zh-CN" altLang="en-US" sz="1100" dirty="0"/>
              <a:t>发展与企业家协会的关系，发展与支持社会企业家促进会的其他机构的相互关系</a:t>
            </a:r>
            <a:endParaRPr lang="ru-RU" sz="1100" dirty="0"/>
          </a:p>
        </p:txBody>
      </p:sp>
      <p:sp>
        <p:nvSpPr>
          <p:cNvPr id="29" name="Объект 8"/>
          <p:cNvSpPr txBox="1">
            <a:spLocks/>
          </p:cNvSpPr>
          <p:nvPr/>
        </p:nvSpPr>
        <p:spPr>
          <a:xfrm>
            <a:off x="6012160" y="1700808"/>
            <a:ext cx="2877310" cy="936104"/>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r">
              <a:buNone/>
            </a:pPr>
            <a:r>
              <a:rPr lang="ru-RU" sz="1100" dirty="0"/>
              <a:t>675000,</a:t>
            </a:r>
            <a:r>
              <a:rPr lang="zh-CN" altLang="en-US" sz="1100" dirty="0"/>
              <a:t>阿穆尔州</a:t>
            </a:r>
            <a:endParaRPr lang="ru-RU" sz="1100" dirty="0"/>
          </a:p>
          <a:p>
            <a:pPr algn="r">
              <a:buNone/>
            </a:pPr>
            <a:r>
              <a:rPr lang="zh-CN" altLang="en-US" sz="1100" dirty="0"/>
              <a:t>布拉戈维申斯克市奥斯特洛夫斯基大街</a:t>
            </a:r>
            <a:r>
              <a:rPr lang="ru-RU" sz="1100" dirty="0"/>
              <a:t>55</a:t>
            </a:r>
            <a:r>
              <a:rPr lang="zh-CN" altLang="en-US" sz="1100" dirty="0"/>
              <a:t>号</a:t>
            </a:r>
            <a:endParaRPr lang="ru-RU" sz="1100" dirty="0"/>
          </a:p>
          <a:p>
            <a:pPr algn="r">
              <a:buNone/>
            </a:pPr>
            <a:r>
              <a:rPr lang="zh-CN" altLang="en-US" sz="1100" dirty="0"/>
              <a:t>邮箱</a:t>
            </a:r>
            <a:r>
              <a:rPr lang="ru-RU" sz="1100" dirty="0"/>
              <a:t>: </a:t>
            </a:r>
            <a:r>
              <a:rPr lang="en-US" sz="1100" dirty="0" err="1"/>
              <a:t>marianna</a:t>
            </a:r>
            <a:r>
              <a:rPr lang="ru-RU" sz="1100" dirty="0"/>
              <a:t>8307@</a:t>
            </a:r>
            <a:r>
              <a:rPr lang="en-US" sz="1100" dirty="0"/>
              <a:t>mail</a:t>
            </a:r>
            <a:r>
              <a:rPr lang="ru-RU" sz="1100" dirty="0"/>
              <a:t>.</a:t>
            </a:r>
            <a:r>
              <a:rPr lang="en-US" sz="1100" dirty="0" err="1"/>
              <a:t>ru</a:t>
            </a:r>
            <a:endParaRPr lang="ru-RU" sz="1100" dirty="0"/>
          </a:p>
        </p:txBody>
      </p:sp>
      <p:sp>
        <p:nvSpPr>
          <p:cNvPr id="32" name="Текст 2"/>
          <p:cNvSpPr>
            <a:spLocks noGrp="1"/>
          </p:cNvSpPr>
          <p:nvPr>
            <p:ph type="body" idx="1"/>
          </p:nvPr>
        </p:nvSpPr>
        <p:spPr>
          <a:xfrm>
            <a:off x="343644" y="2636912"/>
            <a:ext cx="8424936" cy="432048"/>
          </a:xfrm>
        </p:spPr>
        <p:txBody>
          <a:bodyPr>
            <a:noAutofit/>
          </a:bodyPr>
          <a:lstStyle/>
          <a:p>
            <a:r>
              <a:rPr lang="zh-CN" altLang="en-US" sz="1200" dirty="0">
                <a:solidFill>
                  <a:schemeClr val="accent6"/>
                </a:solidFill>
              </a:rPr>
              <a:t>雇主区域协会“阿穆尔州工业家，企业家和雇主联盟”</a:t>
            </a:r>
            <a:endParaRPr lang="ru-RU" sz="1200" dirty="0">
              <a:solidFill>
                <a:schemeClr val="accent6"/>
              </a:solidFill>
            </a:endParaRPr>
          </a:p>
        </p:txBody>
      </p:sp>
      <p:sp>
        <p:nvSpPr>
          <p:cNvPr id="33" name="Объект 8"/>
          <p:cNvSpPr txBox="1">
            <a:spLocks/>
          </p:cNvSpPr>
          <p:nvPr/>
        </p:nvSpPr>
        <p:spPr>
          <a:xfrm>
            <a:off x="6373010" y="3068960"/>
            <a:ext cx="2520280" cy="136815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zh-CN" altLang="en-US" sz="1000" dirty="0"/>
              <a:t>电话：</a:t>
            </a:r>
            <a:r>
              <a:rPr lang="ru-RU" sz="1000" dirty="0"/>
              <a:t> (4162) 51-07-65</a:t>
            </a:r>
          </a:p>
          <a:p>
            <a:pPr marL="0" indent="0" algn="r">
              <a:spcBef>
                <a:spcPts val="0"/>
              </a:spcBef>
              <a:buNone/>
            </a:pPr>
            <a:r>
              <a:rPr lang="zh-CN" altLang="en-US" sz="1000" dirty="0"/>
              <a:t>邮箱：</a:t>
            </a:r>
            <a:r>
              <a:rPr lang="ru-RU" sz="1000" dirty="0"/>
              <a:t> Pvb-amur@mail.ru</a:t>
            </a:r>
          </a:p>
          <a:p>
            <a:pPr marL="0" indent="0" algn="r">
              <a:spcBef>
                <a:spcPts val="0"/>
              </a:spcBef>
              <a:buNone/>
            </a:pPr>
            <a:r>
              <a:rPr lang="en-US" sz="1000" dirty="0"/>
              <a:t>class@drsk.ru</a:t>
            </a:r>
            <a:endParaRPr lang="ru-RU" sz="1000" dirty="0"/>
          </a:p>
          <a:p>
            <a:pPr marL="0" indent="0" algn="r" fontAlgn="base">
              <a:spcBef>
                <a:spcPts val="0"/>
              </a:spcBef>
              <a:buNone/>
            </a:pPr>
            <a:r>
              <a:rPr lang="zh-CN" altLang="en-US" sz="1000" dirty="0"/>
              <a:t>网址：</a:t>
            </a:r>
            <a:r>
              <a:rPr lang="ru-RU" sz="1000" dirty="0"/>
              <a:t>http://amur.rspp.ru</a:t>
            </a:r>
          </a:p>
          <a:p>
            <a:pPr marL="0" indent="0" algn="r">
              <a:spcBef>
                <a:spcPts val="0"/>
              </a:spcBef>
              <a:buNone/>
            </a:pPr>
            <a:endParaRPr lang="ru-RU" sz="1100" dirty="0"/>
          </a:p>
          <a:p>
            <a:pPr marL="0" indent="0" algn="r">
              <a:spcBef>
                <a:spcPts val="0"/>
              </a:spcBef>
              <a:buNone/>
            </a:pPr>
            <a:endParaRPr lang="ru-RU" sz="1100" dirty="0"/>
          </a:p>
        </p:txBody>
      </p:sp>
      <p:sp>
        <p:nvSpPr>
          <p:cNvPr id="34" name="Объект 8"/>
          <p:cNvSpPr>
            <a:spLocks noGrp="1"/>
          </p:cNvSpPr>
          <p:nvPr>
            <p:ph sz="half" idx="2"/>
          </p:nvPr>
        </p:nvSpPr>
        <p:spPr>
          <a:xfrm>
            <a:off x="105338" y="3089920"/>
            <a:ext cx="6120680" cy="927352"/>
          </a:xfrm>
          <a:ln>
            <a:noFill/>
          </a:ln>
        </p:spPr>
        <p:txBody>
          <a:bodyPr>
            <a:noAutofit/>
          </a:bodyPr>
          <a:lstStyle/>
          <a:p>
            <a:pPr marL="180000" indent="-180000" algn="just">
              <a:spcBef>
                <a:spcPts val="50"/>
              </a:spcBef>
              <a:buClr>
                <a:srgbClr val="0070C0"/>
              </a:buClr>
              <a:buFont typeface="Wingdings" pitchFamily="2" charset="2"/>
              <a:buChar char="§"/>
            </a:pPr>
            <a:r>
              <a:rPr lang="zh-CN" altLang="en-US" sz="1100" dirty="0"/>
              <a:t>评估法律法规行为的监管影响</a:t>
            </a:r>
          </a:p>
          <a:p>
            <a:pPr marL="180000" indent="-180000" algn="just">
              <a:spcBef>
                <a:spcPts val="50"/>
              </a:spcBef>
              <a:buClr>
                <a:srgbClr val="0070C0"/>
              </a:buClr>
              <a:buFont typeface="Wingdings" pitchFamily="2" charset="2"/>
              <a:buChar char="§"/>
            </a:pPr>
            <a:r>
              <a:rPr lang="zh-CN" altLang="en-US" sz="1100" dirty="0"/>
              <a:t>国际合作服务</a:t>
            </a:r>
          </a:p>
          <a:p>
            <a:pPr marL="180000" indent="-180000" algn="just">
              <a:spcBef>
                <a:spcPts val="50"/>
              </a:spcBef>
              <a:buClr>
                <a:srgbClr val="0070C0"/>
              </a:buClr>
              <a:buFont typeface="Wingdings" pitchFamily="2" charset="2"/>
              <a:buChar char="§"/>
            </a:pPr>
            <a:r>
              <a:rPr lang="zh-CN" altLang="en-US" sz="1100" dirty="0"/>
              <a:t>提供有关社会责任以及社会和劳动关系的信息和建议</a:t>
            </a:r>
          </a:p>
        </p:txBody>
      </p:sp>
    </p:spTree>
    <p:extLst>
      <p:ext uri="{BB962C8B-B14F-4D97-AF65-F5344CB8AC3E}">
        <p14:creationId xmlns:p14="http://schemas.microsoft.com/office/powerpoint/2010/main" val="2386779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8827" y="3136404"/>
            <a:ext cx="8424936" cy="432048"/>
          </a:xfrm>
        </p:spPr>
        <p:txBody>
          <a:bodyPr>
            <a:noAutofit/>
          </a:bodyPr>
          <a:lstStyle/>
          <a:p>
            <a:r>
              <a:rPr lang="ru-RU" sz="1200" dirty="0">
                <a:solidFill>
                  <a:schemeClr val="accent6"/>
                </a:solidFill>
              </a:rPr>
              <a:t>"</a:t>
            </a:r>
            <a:r>
              <a:rPr lang="zh-CN" altLang="en-US" sz="1200" dirty="0">
                <a:solidFill>
                  <a:schemeClr val="accent6"/>
                </a:solidFill>
              </a:rPr>
              <a:t>俄罗斯支柱</a:t>
            </a:r>
            <a:r>
              <a:rPr lang="ru-RU" sz="1200" dirty="0">
                <a:solidFill>
                  <a:schemeClr val="accent6"/>
                </a:solidFill>
              </a:rPr>
              <a:t>"</a:t>
            </a:r>
            <a:r>
              <a:rPr lang="zh-CN" altLang="en-US" sz="1200" dirty="0">
                <a:solidFill>
                  <a:schemeClr val="accent6"/>
                </a:solidFill>
              </a:rPr>
              <a:t>俄罗斯中小企业协会阿穆尔州分会</a:t>
            </a:r>
            <a:endParaRPr lang="ru-RU" sz="1200" dirty="0">
              <a:solidFill>
                <a:schemeClr val="accent6"/>
              </a:solidFill>
            </a:endParaRPr>
          </a:p>
        </p:txBody>
      </p:sp>
      <p:sp>
        <p:nvSpPr>
          <p:cNvPr id="8" name="Объект 8"/>
          <p:cNvSpPr txBox="1">
            <a:spLocks/>
          </p:cNvSpPr>
          <p:nvPr/>
        </p:nvSpPr>
        <p:spPr>
          <a:xfrm>
            <a:off x="6377568" y="3532449"/>
            <a:ext cx="2520280" cy="136815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布拉戈维申斯克市普希金大街</a:t>
            </a:r>
            <a:r>
              <a:rPr lang="en-US" altLang="zh-CN" sz="1100" dirty="0"/>
              <a:t>64</a:t>
            </a:r>
            <a:r>
              <a:rPr lang="zh-CN" altLang="en-US" sz="1100" dirty="0"/>
              <a:t>号</a:t>
            </a:r>
          </a:p>
          <a:p>
            <a:pPr marL="0" indent="0" algn="r">
              <a:spcBef>
                <a:spcPts val="0"/>
              </a:spcBef>
              <a:buNone/>
            </a:pPr>
            <a:r>
              <a:rPr lang="zh-CN" altLang="en-US" sz="1100" dirty="0"/>
              <a:t>电话：</a:t>
            </a:r>
            <a:r>
              <a:rPr lang="ru-RU" sz="1100" dirty="0"/>
              <a:t>(4162) 58-21-92</a:t>
            </a:r>
            <a:endParaRPr lang="en-US" sz="1100" dirty="0"/>
          </a:p>
          <a:p>
            <a:pPr marL="0" indent="0" algn="r">
              <a:spcBef>
                <a:spcPts val="0"/>
              </a:spcBef>
              <a:buNone/>
            </a:pPr>
            <a:r>
              <a:rPr lang="en-US" sz="1100" dirty="0"/>
              <a:t>+7 (914) 558-21-92</a:t>
            </a:r>
            <a:endParaRPr lang="ru-RU" sz="1100" dirty="0"/>
          </a:p>
          <a:p>
            <a:pPr marL="0" indent="0" algn="r">
              <a:spcBef>
                <a:spcPts val="0"/>
              </a:spcBef>
              <a:buNone/>
            </a:pPr>
            <a:r>
              <a:rPr lang="zh-CN" altLang="en-US" sz="1100" dirty="0"/>
              <a:t>邮箱： </a:t>
            </a:r>
            <a:r>
              <a:rPr lang="ru-RU" sz="1100" dirty="0"/>
              <a:t>opora-amur@mail.ru</a:t>
            </a:r>
          </a:p>
          <a:p>
            <a:pPr marL="0" indent="0" algn="r">
              <a:spcBef>
                <a:spcPts val="0"/>
              </a:spcBef>
              <a:buNone/>
            </a:pPr>
            <a:r>
              <a:rPr lang="zh-CN" altLang="en-US" sz="1100" dirty="0"/>
              <a:t>网址：</a:t>
            </a:r>
            <a:r>
              <a:rPr lang="en-US" sz="1100" dirty="0"/>
              <a:t>www</a:t>
            </a:r>
            <a:r>
              <a:rPr lang="ru-RU" sz="1100" dirty="0"/>
              <a:t>.opora-amur.ru</a:t>
            </a:r>
          </a:p>
          <a:p>
            <a:pPr marL="0" indent="0" algn="r">
              <a:spcBef>
                <a:spcPts val="0"/>
              </a:spcBef>
              <a:buNone/>
            </a:pPr>
            <a:endParaRPr lang="ru-RU" sz="1100" dirty="0"/>
          </a:p>
        </p:txBody>
      </p:sp>
      <p:sp>
        <p:nvSpPr>
          <p:cNvPr id="10" name="Объект 8"/>
          <p:cNvSpPr>
            <a:spLocks noGrp="1"/>
          </p:cNvSpPr>
          <p:nvPr>
            <p:ph sz="half" idx="2"/>
          </p:nvPr>
        </p:nvSpPr>
        <p:spPr>
          <a:xfrm>
            <a:off x="101331" y="3567461"/>
            <a:ext cx="6120680" cy="1152128"/>
          </a:xfrm>
          <a:ln>
            <a:noFill/>
          </a:ln>
        </p:spPr>
        <p:txBody>
          <a:bodyPr>
            <a:noAutofit/>
          </a:bodyPr>
          <a:lstStyle/>
          <a:p>
            <a:pPr marL="180000" indent="-180000" algn="just">
              <a:spcBef>
                <a:spcPts val="50"/>
              </a:spcBef>
              <a:buClr>
                <a:srgbClr val="0070C0"/>
              </a:buClr>
              <a:buFont typeface="Wingdings" pitchFamily="2" charset="2"/>
              <a:buChar char="§"/>
            </a:pPr>
            <a:r>
              <a:rPr lang="zh-CN" altLang="en-US" sz="1100" dirty="0"/>
              <a:t>为中小型企业的活动提供法律支持</a:t>
            </a:r>
          </a:p>
          <a:p>
            <a:pPr marL="180000" indent="-180000" algn="just">
              <a:spcBef>
                <a:spcPts val="50"/>
              </a:spcBef>
              <a:buClr>
                <a:srgbClr val="0070C0"/>
              </a:buClr>
              <a:buFont typeface="Wingdings" pitchFamily="2" charset="2"/>
              <a:buChar char="§"/>
            </a:pPr>
            <a:r>
              <a:rPr lang="zh-CN" altLang="en-US" sz="1100" dirty="0"/>
              <a:t>提供商业推广咨询服务</a:t>
            </a:r>
          </a:p>
          <a:p>
            <a:pPr marL="180000" indent="-180000" algn="just">
              <a:spcBef>
                <a:spcPts val="50"/>
              </a:spcBef>
              <a:buClr>
                <a:srgbClr val="0070C0"/>
              </a:buClr>
              <a:buFont typeface="Wingdings" pitchFamily="2" charset="2"/>
              <a:buChar char="§"/>
            </a:pPr>
            <a:r>
              <a:rPr lang="zh-CN" altLang="en-US" sz="1100" dirty="0"/>
              <a:t>为中小型企业举办研讨会、推介会、论坛、圆桌会议</a:t>
            </a:r>
          </a:p>
        </p:txBody>
      </p:sp>
      <p:pic>
        <p:nvPicPr>
          <p:cNvPr id="19"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79512" y="188641"/>
            <a:ext cx="8784976" cy="584775"/>
          </a:xfrm>
          <a:prstGeom prst="rect">
            <a:avLst/>
          </a:prstGeom>
          <a:noFill/>
        </p:spPr>
        <p:txBody>
          <a:bodyPr wrap="square" rtlCol="0">
            <a:spAutoFit/>
          </a:bodyPr>
          <a:lstStyle/>
          <a:p>
            <a:r>
              <a:rPr lang="zh-CN" altLang="en-US" sz="3200" b="1" dirty="0">
                <a:solidFill>
                  <a:schemeClr val="bg1"/>
                </a:solidFill>
              </a:rPr>
              <a:t>投资和企业活动支持机构</a:t>
            </a:r>
          </a:p>
        </p:txBody>
      </p:sp>
      <p:sp>
        <p:nvSpPr>
          <p:cNvPr id="22" name="Прямоугольник 2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en-US" altLang="zh-CN" sz="2600" b="1" dirty="0" smtClean="0">
                <a:cs typeface="Times New Roman" pitchFamily="18" charset="0"/>
              </a:rPr>
              <a:t>7</a:t>
            </a:r>
            <a:endParaRPr lang="ru-RU" sz="2600" b="1" dirty="0">
              <a:cs typeface="Times New Roman" pitchFamily="18" charset="0"/>
            </a:endParaRPr>
          </a:p>
        </p:txBody>
      </p:sp>
      <p:sp>
        <p:nvSpPr>
          <p:cNvPr id="23" name="Текст 2"/>
          <p:cNvSpPr>
            <a:spLocks noGrp="1"/>
          </p:cNvSpPr>
          <p:nvPr>
            <p:ph type="body" idx="1"/>
          </p:nvPr>
        </p:nvSpPr>
        <p:spPr>
          <a:xfrm>
            <a:off x="330384" y="4792589"/>
            <a:ext cx="8424936" cy="216024"/>
          </a:xfrm>
        </p:spPr>
        <p:txBody>
          <a:bodyPr vert="horz" lIns="91440" tIns="45720" rIns="91440" bIns="45720" rtlCol="0" anchor="b">
            <a:noAutofit/>
          </a:bodyPr>
          <a:lstStyle/>
          <a:p>
            <a:r>
              <a:rPr lang="zh-CN" altLang="en-US" sz="1200" dirty="0">
                <a:solidFill>
                  <a:schemeClr val="accent6"/>
                </a:solidFill>
              </a:rPr>
              <a:t>全俄公共组织“商业俄罗斯”的阿穆尔河地区支部</a:t>
            </a:r>
            <a:endParaRPr lang="ru-RU" sz="1200" dirty="0">
              <a:solidFill>
                <a:schemeClr val="accent6"/>
              </a:solidFill>
            </a:endParaRPr>
          </a:p>
        </p:txBody>
      </p:sp>
      <p:sp>
        <p:nvSpPr>
          <p:cNvPr id="24" name="Объект 8"/>
          <p:cNvSpPr>
            <a:spLocks noGrp="1"/>
          </p:cNvSpPr>
          <p:nvPr>
            <p:ph sz="half" idx="2"/>
          </p:nvPr>
        </p:nvSpPr>
        <p:spPr>
          <a:xfrm>
            <a:off x="268445" y="5008614"/>
            <a:ext cx="5966595" cy="792088"/>
          </a:xfrm>
          <a:ln>
            <a:noFill/>
          </a:ln>
        </p:spPr>
        <p:txBody>
          <a:bodyPr>
            <a:noAutofit/>
          </a:bodyPr>
          <a:lstStyle/>
          <a:p>
            <a:pPr marL="0" indent="0">
              <a:buNone/>
            </a:pPr>
            <a:r>
              <a:rPr lang="zh-CN" altLang="en-US" sz="1100" dirty="0"/>
              <a:t>企业家的共同努力，以帮助在俄罗斯创造良好的商业氛围，加速国内经济的发展，建立中产阶级</a:t>
            </a:r>
            <a:r>
              <a:rPr lang="en-US" altLang="zh-CN" sz="1100" dirty="0"/>
              <a:t>-</a:t>
            </a:r>
            <a:r>
              <a:rPr lang="zh-CN" altLang="en-US" sz="1100" dirty="0"/>
              <a:t>新的俄罗斯老板阶层</a:t>
            </a:r>
            <a:r>
              <a:rPr lang="en-US" altLang="zh-CN" sz="1100" dirty="0"/>
              <a:t>-</a:t>
            </a:r>
            <a:r>
              <a:rPr lang="zh-CN" altLang="en-US" sz="1100" dirty="0"/>
              <a:t>并提高人民的福祉； 在政府与企业界之间建立商业和社会伙伴关系； 保护企业家的合法权益。</a:t>
            </a:r>
            <a:endParaRPr lang="ru-RU" sz="1100" dirty="0"/>
          </a:p>
        </p:txBody>
      </p:sp>
      <p:sp>
        <p:nvSpPr>
          <p:cNvPr id="25" name="Объект 8"/>
          <p:cNvSpPr txBox="1">
            <a:spLocks/>
          </p:cNvSpPr>
          <p:nvPr/>
        </p:nvSpPr>
        <p:spPr>
          <a:xfrm>
            <a:off x="6235040" y="5008614"/>
            <a:ext cx="2664296" cy="1152128"/>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a:t>
            </a:r>
            <a:r>
              <a:rPr lang="zh-CN" altLang="en-US" sz="1000" dirty="0"/>
              <a:t>阿穆尔州</a:t>
            </a:r>
          </a:p>
          <a:p>
            <a:pPr marL="0" indent="0" algn="r">
              <a:spcBef>
                <a:spcPts val="0"/>
              </a:spcBef>
              <a:buNone/>
            </a:pPr>
            <a:r>
              <a:rPr lang="zh-CN" altLang="en-US" sz="1000" dirty="0"/>
              <a:t>布拉戈维申斯克市结雅斯卡亚</a:t>
            </a:r>
            <a:r>
              <a:rPr lang="zh-CN" altLang="en-US" sz="1000" dirty="0" smtClean="0"/>
              <a:t>街</a:t>
            </a:r>
            <a:r>
              <a:rPr lang="ru-RU" altLang="zh-CN" sz="1000" dirty="0" smtClean="0"/>
              <a:t>301</a:t>
            </a:r>
            <a:r>
              <a:rPr lang="zh-CN" altLang="en-US" sz="1000" dirty="0" smtClean="0"/>
              <a:t>号</a:t>
            </a:r>
            <a:r>
              <a:rPr lang="ru-RU" altLang="zh-CN" sz="1000" dirty="0" smtClean="0"/>
              <a:t>118</a:t>
            </a:r>
            <a:r>
              <a:rPr lang="zh-CN" altLang="en-US" sz="1000" dirty="0" smtClean="0"/>
              <a:t>室</a:t>
            </a:r>
            <a:endParaRPr lang="zh-CN" altLang="en-US" sz="1000" dirty="0"/>
          </a:p>
          <a:p>
            <a:pPr marL="0" indent="0" algn="r">
              <a:spcBef>
                <a:spcPts val="0"/>
              </a:spcBef>
              <a:buNone/>
            </a:pPr>
            <a:r>
              <a:rPr lang="zh-CN" altLang="en-US" sz="1000" dirty="0"/>
              <a:t>电话</a:t>
            </a:r>
            <a:r>
              <a:rPr lang="en-US" altLang="zh-CN" sz="1000" dirty="0"/>
              <a:t>: </a:t>
            </a:r>
            <a:r>
              <a:rPr lang="ru-RU" sz="1000" dirty="0"/>
              <a:t>(4162) 37-70-10, </a:t>
            </a:r>
          </a:p>
          <a:p>
            <a:pPr marL="0" indent="0" algn="r">
              <a:spcBef>
                <a:spcPts val="0"/>
              </a:spcBef>
              <a:buNone/>
            </a:pPr>
            <a:r>
              <a:rPr lang="ru-RU" sz="1000" dirty="0"/>
              <a:t>+7 (909) </a:t>
            </a:r>
            <a:r>
              <a:rPr lang="ru-RU" sz="1000" dirty="0" smtClean="0"/>
              <a:t>817 </a:t>
            </a:r>
            <a:r>
              <a:rPr lang="ru-RU" sz="1000" dirty="0"/>
              <a:t>70 10</a:t>
            </a:r>
          </a:p>
          <a:p>
            <a:pPr marL="0" indent="0" algn="r">
              <a:spcBef>
                <a:spcPts val="0"/>
              </a:spcBef>
              <a:buNone/>
            </a:pPr>
            <a:r>
              <a:rPr lang="zh-CN" altLang="en-US" sz="1000" dirty="0"/>
              <a:t>邮箱</a:t>
            </a:r>
            <a:r>
              <a:rPr lang="en-US" altLang="zh-CN" sz="1000" dirty="0"/>
              <a:t>: </a:t>
            </a:r>
            <a:r>
              <a:rPr lang="ru-RU" sz="1000" dirty="0"/>
              <a:t> Dellorosamur28@mail.ru</a:t>
            </a:r>
          </a:p>
          <a:p>
            <a:pPr marL="0" indent="0" algn="r">
              <a:spcBef>
                <a:spcPts val="0"/>
              </a:spcBef>
              <a:buNone/>
            </a:pPr>
            <a:r>
              <a:rPr lang="zh-CN" altLang="en-US" sz="1000" dirty="0"/>
              <a:t>网址</a:t>
            </a:r>
            <a:r>
              <a:rPr lang="en-US" altLang="zh-CN" sz="1000" dirty="0" smtClean="0"/>
              <a:t>: </a:t>
            </a:r>
            <a:r>
              <a:rPr lang="en-US" sz="1000" dirty="0" smtClean="0"/>
              <a:t>https</a:t>
            </a:r>
            <a:r>
              <a:rPr lang="en-US" sz="1000" dirty="0"/>
              <a:t>://deloros.ru/regiony/dalnevostochnyy/amurskaya-oblast</a:t>
            </a:r>
            <a:endParaRPr lang="ru-RU" sz="1000" dirty="0"/>
          </a:p>
        </p:txBody>
      </p:sp>
      <p:sp>
        <p:nvSpPr>
          <p:cNvPr id="15" name="Текст 2"/>
          <p:cNvSpPr>
            <a:spLocks noGrp="1"/>
          </p:cNvSpPr>
          <p:nvPr>
            <p:ph type="body" idx="1"/>
          </p:nvPr>
        </p:nvSpPr>
        <p:spPr>
          <a:xfrm>
            <a:off x="324195" y="1270695"/>
            <a:ext cx="8424936" cy="432048"/>
          </a:xfrm>
        </p:spPr>
        <p:txBody>
          <a:bodyPr vert="horz" lIns="91440" tIns="45720" rIns="91440" bIns="45720" rtlCol="0" anchor="b">
            <a:noAutofit/>
          </a:bodyPr>
          <a:lstStyle/>
          <a:p>
            <a:r>
              <a:rPr lang="zh-CN" altLang="en-US" sz="1200" dirty="0">
                <a:solidFill>
                  <a:schemeClr val="accent6"/>
                </a:solidFill>
              </a:rPr>
              <a:t>布拉戈维申斯克市长直属的改善投资环境及企业发展委员会</a:t>
            </a:r>
            <a:endParaRPr lang="ru-RU" sz="1200" dirty="0">
              <a:solidFill>
                <a:schemeClr val="accent6"/>
              </a:solidFill>
            </a:endParaRPr>
          </a:p>
        </p:txBody>
      </p:sp>
      <p:sp>
        <p:nvSpPr>
          <p:cNvPr id="16" name="Объект 8"/>
          <p:cNvSpPr>
            <a:spLocks noGrp="1"/>
          </p:cNvSpPr>
          <p:nvPr>
            <p:ph sz="half" idx="2"/>
          </p:nvPr>
        </p:nvSpPr>
        <p:spPr>
          <a:xfrm>
            <a:off x="108171" y="1702743"/>
            <a:ext cx="6280954" cy="1728192"/>
          </a:xfrm>
          <a:ln>
            <a:noFill/>
          </a:ln>
        </p:spPr>
        <p:txBody>
          <a:bodyPr>
            <a:noAutofit/>
          </a:bodyPr>
          <a:lstStyle/>
          <a:p>
            <a:pPr marL="180000" indent="-180000" algn="just">
              <a:spcBef>
                <a:spcPts val="50"/>
              </a:spcBef>
              <a:buClr>
                <a:srgbClr val="0070C0"/>
              </a:buClr>
              <a:buFont typeface="Wingdings" pitchFamily="2" charset="2"/>
              <a:buChar char="§"/>
            </a:pPr>
            <a:r>
              <a:rPr lang="zh-CN" altLang="en-US" sz="1100" dirty="0"/>
              <a:t>协助投资项目投资者 </a:t>
            </a:r>
            <a:r>
              <a:rPr lang="en-US" altLang="zh-CN" sz="1100" dirty="0"/>
              <a:t>(</a:t>
            </a:r>
            <a:r>
              <a:rPr lang="zh-CN" altLang="en-US" sz="1100" dirty="0"/>
              <a:t>发起人</a:t>
            </a:r>
            <a:r>
              <a:rPr lang="en-US" altLang="zh-CN" sz="1100" dirty="0"/>
              <a:t>)</a:t>
            </a:r>
            <a:r>
              <a:rPr lang="zh-CN" altLang="en-US" sz="1100" dirty="0"/>
              <a:t>和中小企业主体克服在布拉戈维申斯克市境内实施投资项目和其它项目时发生的行政和其他行政壁垒和障碍</a:t>
            </a:r>
          </a:p>
          <a:p>
            <a:pPr marL="180000" indent="-180000" algn="just">
              <a:spcBef>
                <a:spcPts val="50"/>
              </a:spcBef>
              <a:buClr>
                <a:srgbClr val="0070C0"/>
              </a:buClr>
              <a:buFont typeface="Wingdings" pitchFamily="2" charset="2"/>
              <a:buChar char="§"/>
            </a:pPr>
            <a:r>
              <a:rPr lang="zh-CN" altLang="en-US" sz="1100" dirty="0"/>
              <a:t>研究投资者和企业主体实施投资和其他项目发生的问题</a:t>
            </a:r>
          </a:p>
          <a:p>
            <a:pPr marL="180000" indent="-180000" algn="just">
              <a:spcBef>
                <a:spcPts val="50"/>
              </a:spcBef>
              <a:buClr>
                <a:srgbClr val="0070C0"/>
              </a:buClr>
              <a:buFont typeface="Wingdings" pitchFamily="2" charset="2"/>
              <a:buChar char="§"/>
            </a:pPr>
            <a:r>
              <a:rPr lang="zh-CN" altLang="en-US" sz="1100" dirty="0"/>
              <a:t>为布拉戈维申斯克市的企业发展创造有利环境、为提高投资吸引力提供建议</a:t>
            </a:r>
          </a:p>
        </p:txBody>
      </p:sp>
      <p:sp>
        <p:nvSpPr>
          <p:cNvPr id="18" name="Объект 8"/>
          <p:cNvSpPr txBox="1">
            <a:spLocks/>
          </p:cNvSpPr>
          <p:nvPr/>
        </p:nvSpPr>
        <p:spPr>
          <a:xfrm>
            <a:off x="6222011" y="1734741"/>
            <a:ext cx="2677325" cy="1368152"/>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100" dirty="0"/>
              <a:t>675000, </a:t>
            </a:r>
            <a:r>
              <a:rPr lang="zh-CN" altLang="en-US" sz="1100" dirty="0"/>
              <a:t>阿穆尔州</a:t>
            </a:r>
          </a:p>
          <a:p>
            <a:pPr marL="0" indent="0" algn="r">
              <a:spcBef>
                <a:spcPts val="0"/>
              </a:spcBef>
              <a:buNone/>
            </a:pPr>
            <a:r>
              <a:rPr lang="zh-CN" altLang="en-US" sz="1100" dirty="0"/>
              <a:t>布拉戈维申斯克市列宁大街</a:t>
            </a:r>
            <a:r>
              <a:rPr lang="en-US" altLang="zh-CN" sz="1100" dirty="0"/>
              <a:t>131</a:t>
            </a:r>
            <a:r>
              <a:rPr lang="zh-CN" altLang="en-US" sz="1100" dirty="0"/>
              <a:t>号</a:t>
            </a:r>
            <a:r>
              <a:rPr lang="en-US" altLang="zh-CN" sz="1100" dirty="0"/>
              <a:t>105</a:t>
            </a:r>
            <a:r>
              <a:rPr lang="zh-CN" altLang="en-US" sz="1100" dirty="0"/>
              <a:t>室</a:t>
            </a:r>
          </a:p>
          <a:p>
            <a:pPr marL="0" indent="0" algn="r">
              <a:spcBef>
                <a:spcPts val="0"/>
              </a:spcBef>
              <a:buNone/>
            </a:pPr>
            <a:r>
              <a:rPr lang="zh-CN" altLang="en-US" sz="1100" dirty="0"/>
              <a:t>电话：</a:t>
            </a:r>
            <a:r>
              <a:rPr lang="ru-RU" sz="1100" dirty="0"/>
              <a:t> (4162) </a:t>
            </a:r>
            <a:r>
              <a:rPr lang="en-US" sz="1100" dirty="0"/>
              <a:t>233</a:t>
            </a:r>
            <a:r>
              <a:rPr lang="ru-RU" sz="1100" dirty="0"/>
              <a:t>-</a:t>
            </a:r>
            <a:r>
              <a:rPr lang="en-US" sz="1100" dirty="0"/>
              <a:t>911</a:t>
            </a:r>
            <a:r>
              <a:rPr lang="ru-RU" sz="1100" dirty="0"/>
              <a:t>, </a:t>
            </a:r>
            <a:r>
              <a:rPr lang="en-US" sz="1100" dirty="0"/>
              <a:t>233</a:t>
            </a:r>
            <a:r>
              <a:rPr lang="ru-RU" sz="1100" dirty="0"/>
              <a:t>-</a:t>
            </a:r>
            <a:r>
              <a:rPr lang="en-US" sz="1100" dirty="0"/>
              <a:t>912</a:t>
            </a:r>
            <a:endParaRPr lang="ru-RU" sz="1100" dirty="0"/>
          </a:p>
        </p:txBody>
      </p:sp>
    </p:spTree>
    <p:extLst>
      <p:ext uri="{BB962C8B-B14F-4D97-AF65-F5344CB8AC3E}">
        <p14:creationId xmlns:p14="http://schemas.microsoft.com/office/powerpoint/2010/main" val="3056744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2">
            <a:extLst>
              <a:ext uri="{FF2B5EF4-FFF2-40B4-BE49-F238E27FC236}">
                <a16:creationId xmlns:a16="http://schemas.microsoft.com/office/drawing/2014/main" xmlns="" id="{5B250E72-4137-4719-88DB-598E66CE8D4F}"/>
              </a:ext>
            </a:extLst>
          </p:cNvPr>
          <p:cNvSpPr txBox="1">
            <a:spLocks/>
          </p:cNvSpPr>
          <p:nvPr/>
        </p:nvSpPr>
        <p:spPr>
          <a:xfrm>
            <a:off x="253533" y="1340768"/>
            <a:ext cx="8424936" cy="43204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200" dirty="0">
                <a:solidFill>
                  <a:schemeClr val="accent6"/>
                </a:solidFill>
              </a:rPr>
              <a:t>阿穆尔州国家自治机构“布拉戈维申斯克市国家和市政服务的多功能中心”</a:t>
            </a:r>
            <a:endParaRPr lang="ru-RU" altLang="en-US" sz="1200" dirty="0">
              <a:solidFill>
                <a:schemeClr val="accent6"/>
              </a:solidFill>
            </a:endParaRPr>
          </a:p>
        </p:txBody>
      </p:sp>
      <p:sp>
        <p:nvSpPr>
          <p:cNvPr id="20" name="Объект 8">
            <a:extLst>
              <a:ext uri="{FF2B5EF4-FFF2-40B4-BE49-F238E27FC236}">
                <a16:creationId xmlns:a16="http://schemas.microsoft.com/office/drawing/2014/main" xmlns="" id="{4B53A936-08A0-4DEE-802A-334B8A0B6B8A}"/>
              </a:ext>
            </a:extLst>
          </p:cNvPr>
          <p:cNvSpPr txBox="1">
            <a:spLocks/>
          </p:cNvSpPr>
          <p:nvPr/>
        </p:nvSpPr>
        <p:spPr>
          <a:xfrm>
            <a:off x="179512" y="1772816"/>
            <a:ext cx="6336704" cy="504056"/>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Font typeface="Arial" pitchFamily="34" charset="0"/>
              <a:buNone/>
            </a:pPr>
            <a:r>
              <a:rPr lang="zh-CN" altLang="en-US" sz="1100" dirty="0"/>
              <a:t>原则上“一个窗口”，提供国家和市政服务</a:t>
            </a:r>
          </a:p>
        </p:txBody>
      </p:sp>
      <p:sp>
        <p:nvSpPr>
          <p:cNvPr id="21" name="Объект 8">
            <a:extLst>
              <a:ext uri="{FF2B5EF4-FFF2-40B4-BE49-F238E27FC236}">
                <a16:creationId xmlns:a16="http://schemas.microsoft.com/office/drawing/2014/main" xmlns="" id="{DC18403B-2B96-42F6-B0FC-8E97615A3308}"/>
              </a:ext>
            </a:extLst>
          </p:cNvPr>
          <p:cNvSpPr txBox="1">
            <a:spLocks/>
          </p:cNvSpPr>
          <p:nvPr/>
        </p:nvSpPr>
        <p:spPr>
          <a:xfrm>
            <a:off x="6355216" y="1772816"/>
            <a:ext cx="2522430" cy="115212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布拉戈维申斯克市十月</a:t>
            </a:r>
            <a:r>
              <a:rPr lang="en-US" altLang="zh-CN" sz="1000" dirty="0"/>
              <a:t>50</a:t>
            </a:r>
            <a:r>
              <a:rPr lang="zh-CN" altLang="en-US" sz="1000" dirty="0"/>
              <a:t>年大街</a:t>
            </a:r>
            <a:r>
              <a:rPr lang="ru-RU" sz="1000" dirty="0"/>
              <a:t>, 4/2</a:t>
            </a:r>
            <a:r>
              <a:rPr lang="zh-CN" altLang="en-US" sz="1000" dirty="0"/>
              <a:t>号、</a:t>
            </a:r>
            <a:r>
              <a:rPr lang="ru-RU" sz="1000" dirty="0"/>
              <a:t> 6/1</a:t>
            </a:r>
            <a:r>
              <a:rPr lang="zh-CN" altLang="en-US" sz="1000" dirty="0"/>
              <a:t>号、</a:t>
            </a:r>
            <a:r>
              <a:rPr lang="ru-RU" sz="1000" dirty="0"/>
              <a:t> 8/2</a:t>
            </a:r>
            <a:r>
              <a:rPr lang="zh-CN" altLang="en-US" sz="1000" dirty="0"/>
              <a:t>号</a:t>
            </a:r>
            <a:endParaRPr lang="ru-RU" sz="1000" dirty="0"/>
          </a:p>
          <a:p>
            <a:pPr marL="0" indent="0" algn="r">
              <a:spcBef>
                <a:spcPts val="0"/>
              </a:spcBef>
              <a:buNone/>
            </a:pPr>
            <a:r>
              <a:rPr lang="zh-CN" altLang="en-US" sz="1000" dirty="0"/>
              <a:t>电话：</a:t>
            </a:r>
            <a:r>
              <a:rPr lang="en-US" sz="1000" dirty="0"/>
              <a:t> (4162) 992-222</a:t>
            </a:r>
            <a:endParaRPr lang="ru-RU" sz="1000" dirty="0"/>
          </a:p>
          <a:p>
            <a:pPr marL="0" indent="0" algn="r">
              <a:spcBef>
                <a:spcPts val="0"/>
              </a:spcBef>
              <a:buNone/>
            </a:pPr>
            <a:r>
              <a:rPr lang="zh-CN" altLang="en-US" sz="1000" dirty="0"/>
              <a:t>邮箱：</a:t>
            </a:r>
            <a:r>
              <a:rPr lang="en-US" sz="1000" dirty="0"/>
              <a:t>mfc_blag@mail.ru</a:t>
            </a:r>
            <a:endParaRPr lang="ru-RU" sz="1000" dirty="0"/>
          </a:p>
          <a:p>
            <a:pPr marL="0" indent="0" algn="r">
              <a:spcBef>
                <a:spcPts val="0"/>
              </a:spcBef>
              <a:buNone/>
            </a:pPr>
            <a:r>
              <a:rPr lang="zh-CN" altLang="en-US" sz="1000" dirty="0"/>
              <a:t>网址：</a:t>
            </a:r>
            <a:r>
              <a:rPr lang="en-US" sz="1000" dirty="0"/>
              <a:t>https://mfc-amur.ru</a:t>
            </a:r>
            <a:endParaRPr lang="ru-RU" sz="1000" dirty="0"/>
          </a:p>
        </p:txBody>
      </p:sp>
      <p:sp>
        <p:nvSpPr>
          <p:cNvPr id="22" name="Текст 2">
            <a:extLst>
              <a:ext uri="{FF2B5EF4-FFF2-40B4-BE49-F238E27FC236}">
                <a16:creationId xmlns:a16="http://schemas.microsoft.com/office/drawing/2014/main" xmlns="" id="{04C39658-2938-4233-B196-2A2A5F54A32F}"/>
              </a:ext>
            </a:extLst>
          </p:cNvPr>
          <p:cNvSpPr txBox="1">
            <a:spLocks/>
          </p:cNvSpPr>
          <p:nvPr/>
        </p:nvSpPr>
        <p:spPr>
          <a:xfrm>
            <a:off x="179512" y="2940514"/>
            <a:ext cx="8424936" cy="21602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200" dirty="0">
                <a:solidFill>
                  <a:schemeClr val="accent6"/>
                </a:solidFill>
              </a:rPr>
              <a:t>“阿穆尔州小额信贷公司”自治非营利组织</a:t>
            </a:r>
            <a:endParaRPr lang="en-US" sz="1200" dirty="0">
              <a:solidFill>
                <a:schemeClr val="accent6"/>
              </a:solidFill>
            </a:endParaRPr>
          </a:p>
        </p:txBody>
      </p:sp>
      <p:sp>
        <p:nvSpPr>
          <p:cNvPr id="23" name="Объект 8">
            <a:extLst>
              <a:ext uri="{FF2B5EF4-FFF2-40B4-BE49-F238E27FC236}">
                <a16:creationId xmlns:a16="http://schemas.microsoft.com/office/drawing/2014/main" xmlns="" id="{9AE3E78C-34AC-4A83-9302-9B65CDFC1275}"/>
              </a:ext>
            </a:extLst>
          </p:cNvPr>
          <p:cNvSpPr txBox="1">
            <a:spLocks/>
          </p:cNvSpPr>
          <p:nvPr/>
        </p:nvSpPr>
        <p:spPr>
          <a:xfrm>
            <a:off x="6446431" y="3152904"/>
            <a:ext cx="2340000" cy="1008112"/>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布拉戈维申斯克市泽</a:t>
            </a:r>
            <a:r>
              <a:rPr lang="ru-RU" sz="1000" dirty="0"/>
              <a:t>, </a:t>
            </a:r>
            <a:r>
              <a:rPr lang="zh-CN" altLang="en-US" sz="1000" dirty="0"/>
              <a:t>阿穆尔街 </a:t>
            </a:r>
            <a:r>
              <a:rPr lang="en-US" altLang="zh-CN" sz="1000" dirty="0"/>
              <a:t>38 </a:t>
            </a:r>
            <a:r>
              <a:rPr lang="zh-CN" altLang="en-US" sz="1000" dirty="0"/>
              <a:t>号</a:t>
            </a:r>
            <a:endParaRPr lang="en-US" altLang="zh-CN" sz="1000" dirty="0"/>
          </a:p>
          <a:p>
            <a:pPr marL="0" indent="0" algn="r">
              <a:spcBef>
                <a:spcPts val="0"/>
              </a:spcBef>
              <a:buNone/>
            </a:pPr>
            <a:r>
              <a:rPr lang="zh-CN" altLang="en-US" sz="1000" dirty="0"/>
              <a:t>电话：</a:t>
            </a:r>
            <a:r>
              <a:rPr lang="ru-RU" sz="1000" dirty="0"/>
              <a:t> (4162) 770-730</a:t>
            </a:r>
          </a:p>
          <a:p>
            <a:pPr marL="0" indent="0" algn="r">
              <a:spcBef>
                <a:spcPts val="0"/>
              </a:spcBef>
              <a:buNone/>
            </a:pPr>
            <a:r>
              <a:rPr lang="ru-RU" sz="1000" dirty="0"/>
              <a:t>+7-914-556-36-06</a:t>
            </a:r>
          </a:p>
          <a:p>
            <a:pPr marL="0" indent="0" algn="r">
              <a:spcBef>
                <a:spcPts val="0"/>
              </a:spcBef>
              <a:buNone/>
            </a:pPr>
            <a:r>
              <a:rPr lang="zh-CN" altLang="en-US" sz="1000" dirty="0"/>
              <a:t>网址：</a:t>
            </a:r>
            <a:r>
              <a:rPr lang="en-US" sz="1000" dirty="0"/>
              <a:t>https://</a:t>
            </a:r>
            <a:r>
              <a:rPr lang="ru-RU" sz="1000" dirty="0"/>
              <a:t>бизнескредит28.рф</a:t>
            </a:r>
          </a:p>
        </p:txBody>
      </p:sp>
      <p:sp>
        <p:nvSpPr>
          <p:cNvPr id="24" name="Объект 8">
            <a:extLst>
              <a:ext uri="{FF2B5EF4-FFF2-40B4-BE49-F238E27FC236}">
                <a16:creationId xmlns:a16="http://schemas.microsoft.com/office/drawing/2014/main" xmlns="" id="{A3B5E2F8-753D-4448-87A2-5550F7B77754}"/>
              </a:ext>
            </a:extLst>
          </p:cNvPr>
          <p:cNvSpPr txBox="1">
            <a:spLocks/>
          </p:cNvSpPr>
          <p:nvPr/>
        </p:nvSpPr>
        <p:spPr>
          <a:xfrm>
            <a:off x="179512" y="3175217"/>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100" dirty="0"/>
              <a:t>通过提供小额贷款，为构成支持阿穆尔州中小型企业基础架构的中小型企业和组织提供访问资金的途径。</a:t>
            </a:r>
            <a:endParaRPr lang="ru-RU" sz="1100" dirty="0"/>
          </a:p>
        </p:txBody>
      </p:sp>
      <p:pic>
        <p:nvPicPr>
          <p:cNvPr id="25"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Box 26"/>
          <p:cNvSpPr txBox="1"/>
          <p:nvPr/>
        </p:nvSpPr>
        <p:spPr>
          <a:xfrm>
            <a:off x="179512" y="188641"/>
            <a:ext cx="8784976" cy="584775"/>
          </a:xfrm>
          <a:prstGeom prst="rect">
            <a:avLst/>
          </a:prstGeom>
          <a:noFill/>
        </p:spPr>
        <p:txBody>
          <a:bodyPr wrap="square" rtlCol="0">
            <a:spAutoFit/>
          </a:bodyPr>
          <a:lstStyle/>
          <a:p>
            <a:r>
              <a:rPr lang="zh-CN" altLang="en-US" sz="3200" b="1" dirty="0" smtClean="0">
                <a:solidFill>
                  <a:schemeClr val="bg1"/>
                </a:solidFill>
              </a:rPr>
              <a:t>投</a:t>
            </a:r>
            <a:r>
              <a:rPr lang="zh-CN" altLang="en-US" sz="3200" b="1" dirty="0">
                <a:solidFill>
                  <a:schemeClr val="bg1"/>
                </a:solidFill>
              </a:rPr>
              <a:t>资和企业活动支持机构</a:t>
            </a:r>
          </a:p>
        </p:txBody>
      </p:sp>
      <p:sp>
        <p:nvSpPr>
          <p:cNvPr id="28" name="Прямоугольник 27"/>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en-US" altLang="zh-CN" sz="2600" b="1" dirty="0" smtClean="0">
                <a:cs typeface="Times New Roman" pitchFamily="18" charset="0"/>
              </a:rPr>
              <a:t>8</a:t>
            </a:r>
            <a:endParaRPr lang="ru-RU" sz="2600" b="1" dirty="0">
              <a:cs typeface="Times New Roman" pitchFamily="18" charset="0"/>
            </a:endParaRPr>
          </a:p>
        </p:txBody>
      </p:sp>
      <p:sp>
        <p:nvSpPr>
          <p:cNvPr id="12" name="Текст 2">
            <a:extLst>
              <a:ext uri="{FF2B5EF4-FFF2-40B4-BE49-F238E27FC236}">
                <a16:creationId xmlns:a16="http://schemas.microsoft.com/office/drawing/2014/main" xmlns="" id="{04C39658-2938-4233-B196-2A2A5F54A32F}"/>
              </a:ext>
            </a:extLst>
          </p:cNvPr>
          <p:cNvSpPr txBox="1">
            <a:spLocks/>
          </p:cNvSpPr>
          <p:nvPr/>
        </p:nvSpPr>
        <p:spPr>
          <a:xfrm>
            <a:off x="179512" y="4653136"/>
            <a:ext cx="8424936" cy="216024"/>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zh-CN" altLang="en-US" sz="1200" dirty="0">
                <a:solidFill>
                  <a:schemeClr val="accent6"/>
                </a:solidFill>
              </a:rPr>
              <a:t>阿穆尔州企业家权利保护专</a:t>
            </a:r>
            <a:r>
              <a:rPr lang="zh-CN" altLang="en-US" sz="1200" dirty="0" smtClean="0">
                <a:solidFill>
                  <a:schemeClr val="accent6"/>
                </a:solidFill>
              </a:rPr>
              <a:t>员 </a:t>
            </a:r>
            <a:r>
              <a:rPr lang="en-US" altLang="zh-CN" sz="1200" dirty="0" smtClean="0">
                <a:solidFill>
                  <a:schemeClr val="accent6"/>
                </a:solidFill>
              </a:rPr>
              <a:t>- </a:t>
            </a:r>
            <a:r>
              <a:rPr lang="zh-CN" altLang="en-US" sz="1200" dirty="0">
                <a:solidFill>
                  <a:schemeClr val="accent6"/>
                </a:solidFill>
              </a:rPr>
              <a:t>拉琴科</a:t>
            </a:r>
            <a:r>
              <a:rPr lang="en-US" altLang="zh-CN" sz="1200" dirty="0">
                <a:solidFill>
                  <a:schemeClr val="accent6"/>
                </a:solidFill>
              </a:rPr>
              <a:t>·</a:t>
            </a:r>
            <a:r>
              <a:rPr lang="zh-CN" altLang="en-US" sz="1200" dirty="0">
                <a:solidFill>
                  <a:schemeClr val="accent6"/>
                </a:solidFill>
              </a:rPr>
              <a:t>伊戈里</a:t>
            </a:r>
            <a:r>
              <a:rPr lang="en-US" altLang="zh-CN" sz="1200" dirty="0">
                <a:solidFill>
                  <a:schemeClr val="accent6"/>
                </a:solidFill>
              </a:rPr>
              <a:t>·</a:t>
            </a:r>
            <a:r>
              <a:rPr lang="zh-CN" altLang="en-US" sz="1200" dirty="0">
                <a:solidFill>
                  <a:schemeClr val="accent6"/>
                </a:solidFill>
              </a:rPr>
              <a:t>帕夫洛维奇</a:t>
            </a:r>
          </a:p>
        </p:txBody>
      </p:sp>
      <p:sp>
        <p:nvSpPr>
          <p:cNvPr id="13" name="Объект 8">
            <a:extLst>
              <a:ext uri="{FF2B5EF4-FFF2-40B4-BE49-F238E27FC236}">
                <a16:creationId xmlns:a16="http://schemas.microsoft.com/office/drawing/2014/main" xmlns="" id="{A3B5E2F8-753D-4448-87A2-5550F7B77754}"/>
              </a:ext>
            </a:extLst>
          </p:cNvPr>
          <p:cNvSpPr txBox="1">
            <a:spLocks/>
          </p:cNvSpPr>
          <p:nvPr/>
        </p:nvSpPr>
        <p:spPr>
          <a:xfrm>
            <a:off x="253533" y="4907519"/>
            <a:ext cx="6120680" cy="792088"/>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just">
              <a:spcBef>
                <a:spcPts val="50"/>
              </a:spcBef>
              <a:buClr>
                <a:srgbClr val="0070C0"/>
              </a:buClr>
              <a:buNone/>
            </a:pPr>
            <a:r>
              <a:rPr lang="zh-CN" altLang="en-US" sz="1100" dirty="0"/>
              <a:t>通过提供小额贷款，为构成支持阿穆尔州中小型企业基础架构的中小型企业和组织提供访问资金的途径。</a:t>
            </a:r>
            <a:endParaRPr lang="ru-RU" sz="1100" dirty="0"/>
          </a:p>
        </p:txBody>
      </p:sp>
      <p:sp>
        <p:nvSpPr>
          <p:cNvPr id="14" name="Объект 8">
            <a:extLst>
              <a:ext uri="{FF2B5EF4-FFF2-40B4-BE49-F238E27FC236}">
                <a16:creationId xmlns:a16="http://schemas.microsoft.com/office/drawing/2014/main" xmlns="" id="{9AE3E78C-34AC-4A83-9302-9B65CDFC1275}"/>
              </a:ext>
            </a:extLst>
          </p:cNvPr>
          <p:cNvSpPr txBox="1">
            <a:spLocks/>
          </p:cNvSpPr>
          <p:nvPr/>
        </p:nvSpPr>
        <p:spPr>
          <a:xfrm>
            <a:off x="6537646" y="4892042"/>
            <a:ext cx="2340000" cy="1417278"/>
          </a:xfrm>
          <a:prstGeom prst="rect">
            <a:avLst/>
          </a:prstGeom>
          <a:ln>
            <a:noFill/>
          </a:ln>
        </p:spPr>
        <p:txBody>
          <a:bodyPr vert="horz" lIns="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altLang="zh-CN" sz="1000" dirty="0"/>
              <a:t>675000, </a:t>
            </a:r>
            <a:r>
              <a:rPr lang="zh-CN" altLang="en-US" sz="1000" dirty="0"/>
              <a:t>阿穆尔州</a:t>
            </a:r>
          </a:p>
          <a:p>
            <a:pPr marL="0" indent="0" algn="r">
              <a:spcBef>
                <a:spcPts val="0"/>
              </a:spcBef>
              <a:buNone/>
            </a:pPr>
            <a:r>
              <a:rPr lang="zh-CN" altLang="en-US" sz="1000" dirty="0"/>
              <a:t>布拉戈维申斯克</a:t>
            </a:r>
            <a:r>
              <a:rPr lang="zh-CN" altLang="en-US" sz="1000" dirty="0" smtClean="0"/>
              <a:t>市</a:t>
            </a:r>
            <a:endParaRPr lang="en-US" altLang="zh-CN" sz="1000" dirty="0"/>
          </a:p>
          <a:p>
            <a:pPr marL="0" indent="0" algn="r">
              <a:spcBef>
                <a:spcPts val="0"/>
              </a:spcBef>
              <a:buNone/>
            </a:pPr>
            <a:r>
              <a:rPr lang="zh-CN" altLang="en-US" sz="1000" dirty="0" smtClean="0"/>
              <a:t>电话：</a:t>
            </a:r>
            <a:r>
              <a:rPr lang="ru-RU" sz="1000" dirty="0"/>
              <a:t> </a:t>
            </a:r>
            <a:r>
              <a:rPr lang="ru-RU" sz="1000" dirty="0" smtClean="0"/>
              <a:t>8 </a:t>
            </a:r>
            <a:r>
              <a:rPr lang="ru-RU" sz="1000" dirty="0"/>
              <a:t>909 817 08 56,</a:t>
            </a:r>
          </a:p>
          <a:p>
            <a:pPr marL="0" indent="0" algn="r">
              <a:spcBef>
                <a:spcPts val="0"/>
              </a:spcBef>
              <a:buNone/>
            </a:pPr>
            <a:r>
              <a:rPr lang="ru-RU" sz="1000" dirty="0"/>
              <a:t>8 914 387 16 06</a:t>
            </a:r>
          </a:p>
          <a:p>
            <a:pPr marL="0" indent="0" algn="r">
              <a:spcBef>
                <a:spcPts val="0"/>
              </a:spcBef>
              <a:buNone/>
            </a:pPr>
            <a:r>
              <a:rPr lang="zh-CN" altLang="en-US" sz="1000" dirty="0"/>
              <a:t>邮箱</a:t>
            </a:r>
            <a:r>
              <a:rPr lang="zh-CN" altLang="en-US" sz="1000" dirty="0" smtClean="0"/>
              <a:t>：</a:t>
            </a:r>
            <a:r>
              <a:rPr lang="en-US" altLang="zh-CN" sz="1000" dirty="0" smtClean="0"/>
              <a:t>89143871606@mail.ru</a:t>
            </a:r>
            <a:r>
              <a:rPr lang="en-US" altLang="zh-CN" sz="1000" dirty="0"/>
              <a:t>,</a:t>
            </a:r>
          </a:p>
          <a:p>
            <a:pPr marL="0" indent="0" algn="r">
              <a:spcBef>
                <a:spcPts val="0"/>
              </a:spcBef>
              <a:buNone/>
            </a:pPr>
            <a:r>
              <a:rPr lang="en-US" altLang="zh-CN" sz="1000" dirty="0" err="1"/>
              <a:t>amurobl@ombudsmanbiz</a:t>
            </a:r>
            <a:r>
              <a:rPr lang="en-US" altLang="zh-CN" sz="1000" dirty="0"/>
              <a:t>;</a:t>
            </a:r>
          </a:p>
          <a:p>
            <a:pPr marL="0" indent="0" algn="r">
              <a:spcBef>
                <a:spcPts val="0"/>
              </a:spcBef>
              <a:buNone/>
            </a:pPr>
            <a:r>
              <a:rPr lang="en-US" altLang="zh-CN" sz="1000" dirty="0"/>
              <a:t>TG</a:t>
            </a:r>
            <a:r>
              <a:rPr lang="zh-CN" altLang="en-US" sz="1000" dirty="0"/>
              <a:t>频</a:t>
            </a:r>
            <a:r>
              <a:rPr lang="zh-CN" altLang="en-US" sz="1000" dirty="0" smtClean="0"/>
              <a:t>道</a:t>
            </a:r>
            <a:r>
              <a:rPr lang="ru-RU" altLang="zh-CN" sz="1000" dirty="0" smtClean="0"/>
              <a:t>:</a:t>
            </a:r>
            <a:r>
              <a:rPr lang="en-US" altLang="zh-CN" sz="1000" dirty="0"/>
              <a:t> </a:t>
            </a:r>
            <a:r>
              <a:rPr lang="en-US" altLang="zh-CN" sz="1000" dirty="0" smtClean="0"/>
              <a:t>t.me/RUP_Amur28</a:t>
            </a:r>
            <a:endParaRPr lang="en-US" altLang="zh-CN" sz="1000" dirty="0"/>
          </a:p>
        </p:txBody>
      </p:sp>
    </p:spTree>
    <p:extLst>
      <p:ext uri="{BB962C8B-B14F-4D97-AF65-F5344CB8AC3E}">
        <p14:creationId xmlns:p14="http://schemas.microsoft.com/office/powerpoint/2010/main" val="3421870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281" y="3816174"/>
            <a:ext cx="5565749" cy="2677656"/>
          </a:xfrm>
          <a:prstGeom prst="rect">
            <a:avLst/>
          </a:prstGeom>
          <a:noFill/>
        </p:spPr>
        <p:txBody>
          <a:bodyPr wrap="square" rtlCol="0">
            <a:spAutoFit/>
          </a:bodyPr>
          <a:lstStyle/>
          <a:p>
            <a:endParaRPr lang="ru-RU" sz="1200" b="1" dirty="0">
              <a:solidFill>
                <a:srgbClr val="0070C0"/>
              </a:solidFill>
            </a:endParaRPr>
          </a:p>
          <a:p>
            <a:r>
              <a:rPr lang="zh-CN" altLang="en-US" sz="1200" b="1" dirty="0">
                <a:solidFill>
                  <a:schemeClr val="tx2">
                    <a:lumMod val="60000"/>
                    <a:lumOff val="40000"/>
                  </a:schemeClr>
                </a:solidFill>
              </a:rPr>
              <a:t>布拉戈维申斯克市投资和经济发展局</a:t>
            </a:r>
            <a:endParaRPr lang="en-US" altLang="zh-CN" sz="1200" b="1" dirty="0">
              <a:solidFill>
                <a:schemeClr val="tx2">
                  <a:lumMod val="60000"/>
                  <a:lumOff val="40000"/>
                </a:schemeClr>
              </a:solidFill>
            </a:endParaRPr>
          </a:p>
          <a:p>
            <a:endParaRPr lang="ru-RU" sz="1200" b="1" dirty="0">
              <a:solidFill>
                <a:srgbClr val="0070C0"/>
              </a:solidFill>
            </a:endParaRPr>
          </a:p>
          <a:p>
            <a:r>
              <a:rPr lang="zh-CN" altLang="en-US" sz="1200" dirty="0"/>
              <a:t>阿穆尔州布拉戈维申斯克市列宁大街</a:t>
            </a:r>
            <a:r>
              <a:rPr lang="ru-RU" sz="1200" dirty="0"/>
              <a:t>131</a:t>
            </a:r>
            <a:r>
              <a:rPr lang="zh-CN" altLang="en-US" sz="1200" dirty="0"/>
              <a:t>号</a:t>
            </a:r>
            <a:endParaRPr lang="en-US" altLang="zh-CN" sz="1200" dirty="0"/>
          </a:p>
          <a:p>
            <a:endParaRPr lang="ru-RU" sz="1200" dirty="0"/>
          </a:p>
          <a:p>
            <a:r>
              <a:rPr lang="zh-CN" altLang="en-US" sz="1200" dirty="0"/>
              <a:t>布拉戈维申斯克市投资和经济发展局局长索科洛夫斯卡娅叶琳娜亚历山大罗夫娜。</a:t>
            </a:r>
            <a:endParaRPr lang="en-US" altLang="zh-CN" sz="1200" dirty="0"/>
          </a:p>
          <a:p>
            <a:r>
              <a:rPr lang="zh-CN" altLang="en-US" sz="1200" dirty="0"/>
              <a:t>电话：</a:t>
            </a:r>
            <a:r>
              <a:rPr lang="ru-RU" sz="1200" dirty="0"/>
              <a:t> +7 (4162) 233-900</a:t>
            </a:r>
          </a:p>
          <a:p>
            <a:endParaRPr lang="ru-RU" sz="1200" dirty="0"/>
          </a:p>
          <a:p>
            <a:r>
              <a:rPr lang="zh-CN" altLang="en-US" sz="1200" dirty="0"/>
              <a:t>布拉戈维申斯克市投资和经济发展</a:t>
            </a:r>
            <a:r>
              <a:rPr lang="zh-CN" altLang="en-US" sz="1200" dirty="0" smtClean="0"/>
              <a:t>局</a:t>
            </a:r>
            <a:r>
              <a:rPr lang="en-US" altLang="zh-CN" sz="1200" dirty="0" smtClean="0"/>
              <a:t> – </a:t>
            </a:r>
            <a:r>
              <a:rPr lang="zh-CN" altLang="en-US" sz="1200" dirty="0" smtClean="0"/>
              <a:t>办公室</a:t>
            </a:r>
            <a:r>
              <a:rPr lang="en-US" altLang="zh-CN" sz="1200" dirty="0" smtClean="0"/>
              <a:t>105</a:t>
            </a:r>
            <a:r>
              <a:rPr lang="zh-CN" altLang="en-US" sz="1200" dirty="0" smtClean="0"/>
              <a:t>号。</a:t>
            </a:r>
            <a:endParaRPr lang="en-US" altLang="zh-CN" sz="1200" dirty="0"/>
          </a:p>
          <a:p>
            <a:r>
              <a:rPr lang="zh-CN" altLang="en-US" sz="1200" dirty="0"/>
              <a:t>电话：</a:t>
            </a:r>
            <a:r>
              <a:rPr lang="ru-RU" sz="1200" dirty="0"/>
              <a:t> +7 (4162) 233-911, +7 (4162) 233-912, +7 (4162) </a:t>
            </a:r>
            <a:r>
              <a:rPr lang="ru-RU" sz="1200" dirty="0" smtClean="0"/>
              <a:t>233-91</a:t>
            </a:r>
            <a:r>
              <a:rPr lang="en-US" altLang="zh-CN" sz="1200" dirty="0" smtClean="0"/>
              <a:t>3</a:t>
            </a:r>
            <a:endParaRPr lang="ru-RU" sz="1200" dirty="0"/>
          </a:p>
          <a:p>
            <a:endParaRPr lang="ru-RU" sz="1200" dirty="0"/>
          </a:p>
          <a:p>
            <a:r>
              <a:rPr lang="zh-CN" altLang="en-US" sz="1200" dirty="0"/>
              <a:t>邮箱</a:t>
            </a:r>
            <a:r>
              <a:rPr lang="en-US" sz="1200" dirty="0"/>
              <a:t>: otdel.opin@admblag.ru</a:t>
            </a:r>
            <a:endParaRPr lang="ru-RU" sz="1200" dirty="0"/>
          </a:p>
          <a:p>
            <a:endParaRPr lang="ru-RU" sz="1200" dirty="0"/>
          </a:p>
          <a:p>
            <a:r>
              <a:rPr lang="zh-CN" altLang="en-US" sz="1200" dirty="0"/>
              <a:t>网址</a:t>
            </a:r>
            <a:r>
              <a:rPr lang="en-US" altLang="zh-CN" sz="1200" dirty="0"/>
              <a:t>: </a:t>
            </a:r>
            <a:r>
              <a:rPr lang="ru-RU" sz="1200" dirty="0"/>
              <a:t>www.благовещенск.рф, www.admblag.ru</a:t>
            </a:r>
          </a:p>
        </p:txBody>
      </p:sp>
      <p:pic>
        <p:nvPicPr>
          <p:cNvPr id="8" name="Рисунок 7" descr="\\fileserv\FILES\Управление экономического развития и инвестиций\Отдел развития предпринимательства и инвестиций\Инвестиц паспорт\Инвест стратегия\Инвестиц паспорт\Наши док ЛН\static_qr_code_without_log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6030" y="3573016"/>
            <a:ext cx="2592288" cy="2596069"/>
          </a:xfrm>
          <a:prstGeom prst="rect">
            <a:avLst/>
          </a:prstGeom>
          <a:noFill/>
          <a:ln>
            <a:noFill/>
          </a:ln>
        </p:spPr>
      </p:pic>
      <p:sp>
        <p:nvSpPr>
          <p:cNvPr id="9" name="TextBox 8">
            <a:extLst>
              <a:ext uri="{FF2B5EF4-FFF2-40B4-BE49-F238E27FC236}">
                <a16:creationId xmlns:a16="http://schemas.microsoft.com/office/drawing/2014/main" xmlns="" id="{AFD7DD87-FE3C-4F42-8905-CFC05D4B371C}"/>
              </a:ext>
            </a:extLst>
          </p:cNvPr>
          <p:cNvSpPr txBox="1"/>
          <p:nvPr/>
        </p:nvSpPr>
        <p:spPr>
          <a:xfrm>
            <a:off x="398785" y="1417174"/>
            <a:ext cx="8136904" cy="1800493"/>
          </a:xfrm>
          <a:prstGeom prst="rect">
            <a:avLst/>
          </a:prstGeom>
          <a:noFill/>
        </p:spPr>
        <p:txBody>
          <a:bodyPr wrap="square" rtlCol="0">
            <a:spAutoFit/>
          </a:bodyPr>
          <a:lstStyle/>
          <a:p>
            <a:r>
              <a:rPr lang="zh-CN" altLang="en-US" sz="1400" b="1" dirty="0">
                <a:solidFill>
                  <a:schemeClr val="accent6">
                    <a:lumMod val="75000"/>
                  </a:schemeClr>
                </a:solidFill>
              </a:rPr>
              <a:t>联系人</a:t>
            </a:r>
          </a:p>
          <a:p>
            <a:endParaRPr lang="ru-RU" sz="1400" b="1" dirty="0">
              <a:solidFill>
                <a:schemeClr val="accent6">
                  <a:lumMod val="75000"/>
                </a:schemeClr>
              </a:solidFill>
            </a:endParaRPr>
          </a:p>
          <a:p>
            <a:endParaRPr lang="ru-RU" sz="500" b="1" dirty="0">
              <a:solidFill>
                <a:schemeClr val="accent6">
                  <a:lumMod val="75000"/>
                </a:schemeClr>
              </a:solidFill>
            </a:endParaRPr>
          </a:p>
          <a:p>
            <a:r>
              <a:rPr lang="zh-CN" altLang="en-US" sz="1200" dirty="0"/>
              <a:t>布拉戈维申斯克市副市长诺任金</a:t>
            </a:r>
            <a:r>
              <a:rPr lang="en-US" altLang="zh-CN" sz="1200" dirty="0"/>
              <a:t>·</a:t>
            </a:r>
            <a:r>
              <a:rPr lang="zh-CN" altLang="en-US" sz="1200" dirty="0"/>
              <a:t>马克西姆</a:t>
            </a:r>
            <a:r>
              <a:rPr lang="en-US" altLang="zh-CN" sz="1200" dirty="0"/>
              <a:t>·</a:t>
            </a:r>
            <a:r>
              <a:rPr lang="zh-CN" altLang="en-US" sz="1200" dirty="0"/>
              <a:t>谢尔格叶维奇 ，电话：</a:t>
            </a:r>
            <a:r>
              <a:rPr lang="ru-RU" sz="1200" dirty="0"/>
              <a:t>233-714</a:t>
            </a:r>
          </a:p>
          <a:p>
            <a:endParaRPr lang="ru-RU" sz="600" dirty="0"/>
          </a:p>
          <a:p>
            <a:r>
              <a:rPr lang="zh-CN" altLang="en-US" sz="1200" dirty="0"/>
              <a:t>布拉戈维申斯克行政管理建筑和城市规划系主任克罗列韦茨基</a:t>
            </a:r>
            <a:r>
              <a:rPr lang="en-US" altLang="zh-CN" sz="1200" dirty="0"/>
              <a:t>·</a:t>
            </a:r>
            <a:r>
              <a:rPr lang="zh-CN" altLang="en-US" sz="1200" dirty="0"/>
              <a:t>安德列伊</a:t>
            </a:r>
            <a:r>
              <a:rPr lang="en-US" altLang="zh-CN" sz="1200" dirty="0"/>
              <a:t>·</a:t>
            </a:r>
            <a:r>
              <a:rPr lang="zh-CN" altLang="en-US" sz="1200" dirty="0"/>
              <a:t>阿纳托利叶维奇，电话： </a:t>
            </a:r>
            <a:r>
              <a:rPr lang="ru-RU" sz="1200" dirty="0"/>
              <a:t> 233-817, 233-815</a:t>
            </a:r>
          </a:p>
          <a:p>
            <a:endParaRPr lang="ru-RU" sz="600" dirty="0"/>
          </a:p>
          <a:p>
            <a:r>
              <a:rPr lang="zh-CN" altLang="en-US" sz="1200" dirty="0"/>
              <a:t>布拉戈维申斯克市政府土地管理局负责人西多罗娃</a:t>
            </a:r>
            <a:r>
              <a:rPr lang="en-US" altLang="zh-CN" sz="1200" dirty="0"/>
              <a:t>·</a:t>
            </a:r>
            <a:r>
              <a:rPr lang="zh-CN" altLang="en-US" sz="1200" dirty="0"/>
              <a:t>尤莉娅</a:t>
            </a:r>
            <a:r>
              <a:rPr lang="en-US" altLang="zh-CN" sz="1200" dirty="0"/>
              <a:t>·</a:t>
            </a:r>
            <a:r>
              <a:rPr lang="zh-CN" altLang="en-US" sz="1200" dirty="0"/>
              <a:t>伊戈列弗娜 ，电话： </a:t>
            </a:r>
            <a:r>
              <a:rPr lang="ru-RU" sz="1200" dirty="0"/>
              <a:t>233-860</a:t>
            </a:r>
          </a:p>
          <a:p>
            <a:endParaRPr lang="ru-RU" sz="600" dirty="0"/>
          </a:p>
          <a:p>
            <a:r>
              <a:rPr lang="zh-CN" altLang="en-US" sz="1200" dirty="0"/>
              <a:t>布拉戈维申斯克市市政机构财产管理委员会主席博格达诺娃</a:t>
            </a:r>
            <a:r>
              <a:rPr lang="en-US" altLang="zh-CN" sz="1200" dirty="0"/>
              <a:t>·</a:t>
            </a:r>
            <a:r>
              <a:rPr lang="zh-CN" altLang="en-US" sz="1200" dirty="0"/>
              <a:t>奥莉加</a:t>
            </a:r>
            <a:r>
              <a:rPr lang="en-US" altLang="zh-CN" sz="1200" dirty="0"/>
              <a:t>·</a:t>
            </a:r>
            <a:r>
              <a:rPr lang="zh-CN" altLang="en-US" sz="1200" dirty="0"/>
              <a:t>阿利别尔托弗娜 ，电话： </a:t>
            </a:r>
            <a:r>
              <a:rPr lang="ru-RU" sz="1200" dirty="0" smtClean="0"/>
              <a:t>223-7</a:t>
            </a:r>
            <a:r>
              <a:rPr lang="en-US" altLang="zh-CN" sz="1200" dirty="0" smtClean="0"/>
              <a:t>01</a:t>
            </a:r>
            <a:endParaRPr lang="ru-RU" sz="1200" dirty="0"/>
          </a:p>
          <a:p>
            <a:endParaRPr lang="ru-RU" sz="1200" b="1" dirty="0">
              <a:solidFill>
                <a:srgbClr val="0070C0"/>
              </a:solidFill>
            </a:endParaRPr>
          </a:p>
        </p:txBody>
      </p:sp>
      <p:pic>
        <p:nvPicPr>
          <p:cNvPr id="1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p:cNvPicPr>
            <a:picLocks noChangeAspect="1" noChangeArrowheads="1"/>
          </p:cNvPicPr>
          <p:nvPr/>
        </p:nvPicPr>
        <p:blipFill rotWithShape="1">
          <a:blip r:embed="rId3">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635" y="0"/>
            <a:ext cx="9144000" cy="1187999"/>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358389" y="352918"/>
            <a:ext cx="8784976" cy="584775"/>
          </a:xfrm>
          <a:prstGeom prst="rect">
            <a:avLst/>
          </a:prstGeom>
          <a:noFill/>
        </p:spPr>
        <p:txBody>
          <a:bodyPr wrap="square" rtlCol="0">
            <a:spAutoFit/>
          </a:bodyPr>
          <a:lstStyle/>
          <a:p>
            <a:r>
              <a:rPr lang="zh-CN" altLang="en-US" sz="3200" b="1" dirty="0">
                <a:solidFill>
                  <a:schemeClr val="bg1"/>
                </a:solidFill>
              </a:rPr>
              <a:t>投资商和企业家指南</a:t>
            </a:r>
          </a:p>
        </p:txBody>
      </p:sp>
      <p:sp>
        <p:nvSpPr>
          <p:cNvPr id="14" name="Прямоугольник 13"/>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cs typeface="Times New Roman" pitchFamily="18" charset="0"/>
              </a:rPr>
              <a:t>4</a:t>
            </a:r>
            <a:r>
              <a:rPr lang="en-US" altLang="zh-CN" sz="2600" b="1" dirty="0" smtClean="0">
                <a:cs typeface="Times New Roman" pitchFamily="18" charset="0"/>
              </a:rPr>
              <a:t>9</a:t>
            </a:r>
            <a:endParaRPr lang="ru-RU" sz="2600" b="1" dirty="0">
              <a:cs typeface="Times New Roman" pitchFamily="18" charset="0"/>
            </a:endParaRPr>
          </a:p>
        </p:txBody>
      </p:sp>
    </p:spTree>
    <p:extLst>
      <p:ext uri="{BB962C8B-B14F-4D97-AF65-F5344CB8AC3E}">
        <p14:creationId xmlns:p14="http://schemas.microsoft.com/office/powerpoint/2010/main" val="194281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7624" y="692696"/>
            <a:ext cx="6696744" cy="5078313"/>
          </a:xfrm>
          <a:prstGeom prst="rect">
            <a:avLst/>
          </a:prstGeom>
          <a:noFill/>
        </p:spPr>
        <p:txBody>
          <a:bodyPr wrap="square" rtlCol="0">
            <a:spAutoFit/>
          </a:bodyPr>
          <a:lstStyle/>
          <a:p>
            <a:pPr algn="ctr"/>
            <a:r>
              <a:rPr lang="zh-CN" altLang="en-US" b="1" i="1" dirty="0"/>
              <a:t>尊敬的企业主和投资者们，你们好！</a:t>
            </a:r>
            <a:endParaRPr lang="ru-RU" altLang="zh-CN" b="1" i="1" dirty="0"/>
          </a:p>
          <a:p>
            <a:pPr algn="ctr"/>
            <a:endParaRPr lang="ru-RU" b="1" i="1" dirty="0"/>
          </a:p>
          <a:p>
            <a:pPr indent="457200" algn="just"/>
            <a:r>
              <a:rPr lang="zh-CN" altLang="en-US" dirty="0"/>
              <a:t>布拉戈维申斯克市成立于 </a:t>
            </a:r>
            <a:r>
              <a:rPr lang="en-US" altLang="zh-CN" dirty="0"/>
              <a:t>1856 </a:t>
            </a:r>
            <a:r>
              <a:rPr lang="zh-CN" altLang="en-US" dirty="0"/>
              <a:t>年，是阿穆尔河上与中国接壤的乌斯季</a:t>
            </a:r>
            <a:r>
              <a:rPr lang="en-US" altLang="zh-CN" dirty="0"/>
              <a:t>-</a:t>
            </a:r>
            <a:r>
              <a:rPr lang="zh-CN" altLang="en-US" dirty="0"/>
              <a:t>泽伊斯基军事哨所。目前布拉戈维申斯克是阿穆尔州的行政、政治、商业、工业、科学、教育和文化中心。市行政公署正在尽一切可能增加阿穆尔州首府的商业投资吸引力。</a:t>
            </a:r>
          </a:p>
          <a:p>
            <a:pPr indent="457200" algn="just"/>
            <a:r>
              <a:rPr lang="zh-CN" altLang="en-US" dirty="0"/>
              <a:t>布拉戈维申斯克具有与中国接壤的独特地理位置、海关口岸和发达的交通基础设施</a:t>
            </a:r>
            <a:r>
              <a:rPr lang="en-US" altLang="zh-CN" dirty="0"/>
              <a:t>—</a:t>
            </a:r>
            <a:r>
              <a:rPr lang="zh-CN" altLang="en-US" dirty="0"/>
              <a:t>国际机场、铁路、公路、河流运输</a:t>
            </a:r>
            <a:r>
              <a:rPr lang="en-US" altLang="zh-CN" dirty="0"/>
              <a:t>—</a:t>
            </a:r>
            <a:r>
              <a:rPr lang="zh-CN" altLang="en-US" dirty="0"/>
              <a:t>有助于加强俄罗斯和中国之间的经济和社会合作。跨黑龙江公路大桥和跨境索道为旅游、贸易和工业生产的发展开辟了新的机遇。</a:t>
            </a:r>
            <a:r>
              <a:rPr lang="ru-RU" dirty="0"/>
              <a:t>  </a:t>
            </a:r>
          </a:p>
          <a:p>
            <a:pPr indent="457200" algn="just"/>
            <a:r>
              <a:rPr lang="zh-CN" altLang="en-US" dirty="0"/>
              <a:t>布拉戈维申斯克积极实施大型投资项目，并向新的商业伙伴敞开怀抱。我们的投资政策旨在保持良好竞争力，减少行政壁垒，支持有前景的项目，并与各行各业的投资者建立有效的合作关系。</a:t>
            </a:r>
            <a:endParaRPr lang="ru-RU" altLang="zh-CN" dirty="0"/>
          </a:p>
          <a:p>
            <a:pPr indent="457200" algn="just"/>
            <a:r>
              <a:rPr lang="zh-CN" altLang="en-US" dirty="0"/>
              <a:t>我们准备好与投资界进行对话。</a:t>
            </a:r>
            <a:endParaRPr lang="ru-RU" altLang="zh-CN" dirty="0"/>
          </a:p>
          <a:p>
            <a:pPr indent="457200" algn="just"/>
            <a:r>
              <a:rPr lang="zh-CN" altLang="en-US" dirty="0"/>
              <a:t>邀请您了解布拉戈维申斯克市的投资潜力和合作前景。</a:t>
            </a:r>
            <a:endParaRPr lang="ru-RU" dirty="0">
              <a:cs typeface="Arial" pitchFamily="34" charset="0"/>
            </a:endParaRPr>
          </a:p>
          <a:p>
            <a:pPr algn="just"/>
            <a:endParaRPr lang="ru-RU" dirty="0">
              <a:cs typeface="Arial" pitchFamily="34" charset="0"/>
            </a:endParaRPr>
          </a:p>
          <a:p>
            <a:pPr algn="r"/>
            <a:r>
              <a:rPr lang="zh-CN" altLang="en-US" dirty="0">
                <a:cs typeface="Arial" pitchFamily="34" charset="0"/>
              </a:rPr>
              <a:t>布拉戈维申斯克市市长</a:t>
            </a:r>
            <a:endParaRPr lang="ru-RU" altLang="zh-CN" dirty="0">
              <a:cs typeface="Arial" pitchFamily="34" charset="0"/>
            </a:endParaRPr>
          </a:p>
          <a:p>
            <a:pPr algn="r"/>
            <a:r>
              <a:rPr lang="zh-CN" altLang="en-US" dirty="0">
                <a:cs typeface="Arial" pitchFamily="34" charset="0"/>
              </a:rPr>
              <a:t>奥列格</a:t>
            </a:r>
            <a:r>
              <a:rPr lang="en-US" altLang="zh-CN" dirty="0">
                <a:cs typeface="Arial" pitchFamily="34" charset="0"/>
              </a:rPr>
              <a:t>·</a:t>
            </a:r>
            <a:r>
              <a:rPr lang="zh-CN" altLang="en-US" dirty="0">
                <a:cs typeface="Arial" pitchFamily="34" charset="0"/>
              </a:rPr>
              <a:t>伊马梅耶夫</a:t>
            </a:r>
            <a:endParaRPr lang="ru-RU" dirty="0">
              <a:cs typeface="Arial" pitchFamily="34" charset="0"/>
            </a:endParaRPr>
          </a:p>
        </p:txBody>
      </p:sp>
      <p:sp>
        <p:nvSpPr>
          <p:cNvPr id="4" name="Прямоугольник 3"/>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5</a:t>
            </a:r>
          </a:p>
        </p:txBody>
      </p:sp>
    </p:spTree>
    <p:extLst>
      <p:ext uri="{BB962C8B-B14F-4D97-AF65-F5344CB8AC3E}">
        <p14:creationId xmlns:p14="http://schemas.microsoft.com/office/powerpoint/2010/main" val="1500852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8121.jpg"/>
          <p:cNvPicPr>
            <a:picLocks noChangeAspect="1" noChangeArrowheads="1"/>
          </p:cNvPicPr>
          <p:nvPr/>
        </p:nvPicPr>
        <p:blipFill rotWithShape="1">
          <a:blip r:embed="rId2">
            <a:extLst>
              <a:ext uri="{28A0092B-C50C-407E-A947-70E740481C1C}">
                <a14:useLocalDpi xmlns:a14="http://schemas.microsoft.com/office/drawing/2010/main" val="0"/>
              </a:ext>
            </a:extLst>
          </a:blip>
          <a:srcRect t="18452" b="21304"/>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2544309"/>
            <a:ext cx="9144000" cy="1215384"/>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07604" y="2875002"/>
            <a:ext cx="7128792" cy="553998"/>
          </a:xfrm>
          <a:prstGeom prst="rect">
            <a:avLst/>
          </a:prstGeom>
          <a:noFill/>
        </p:spPr>
        <p:txBody>
          <a:bodyPr wrap="square" rtlCol="0">
            <a:spAutoFit/>
          </a:bodyPr>
          <a:lstStyle/>
          <a:p>
            <a:pPr lvl="0" algn="ctr"/>
            <a:r>
              <a:rPr lang="zh-CN" altLang="en-US" sz="3000" b="1" dirty="0">
                <a:solidFill>
                  <a:prstClr val="white"/>
                </a:solidFill>
              </a:rPr>
              <a:t>欢迎来布拉戈维申斯克市！</a:t>
            </a:r>
            <a:endParaRPr lang="ru-RU" sz="3000" b="1" dirty="0">
              <a:solidFill>
                <a:prstClr val="white"/>
              </a:solidFill>
            </a:endParaRPr>
          </a:p>
        </p:txBody>
      </p:sp>
    </p:spTree>
    <p:extLst>
      <p:ext uri="{BB962C8B-B14F-4D97-AF65-F5344CB8AC3E}">
        <p14:creationId xmlns:p14="http://schemas.microsoft.com/office/powerpoint/2010/main" val="783939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92.168.1.2\управление экономического развития и инвестиций\Отдел развития предпринимательства и инвестиций\Инвестиционный паспорт\2023\Картинки\ed8bd1dc-6451-47e0-b2b8-4077671bf398.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3527" y="-11561"/>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6</a:t>
            </a:r>
          </a:p>
        </p:txBody>
      </p:sp>
    </p:spTree>
    <p:extLst>
      <p:ext uri="{BB962C8B-B14F-4D97-AF65-F5344CB8AC3E}">
        <p14:creationId xmlns:p14="http://schemas.microsoft.com/office/powerpoint/2010/main" val="2699410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ileserv\FILES\Управление экономического развития и инвестиций\Отдел развития предпринимательства и инвестиций\Новые фото города 2017\фото много города\IMG_0017.jpg"/>
          <p:cNvPicPr/>
          <p:nvPr/>
        </p:nvPicPr>
        <p:blipFill rotWithShape="1">
          <a:blip r:embed="rId2" cstate="print">
            <a:extLst>
              <a:ext uri="{28A0092B-C50C-407E-A947-70E740481C1C}">
                <a14:useLocalDpi xmlns:a14="http://schemas.microsoft.com/office/drawing/2010/main" val="0"/>
              </a:ext>
            </a:extLst>
          </a:blip>
          <a:srcRect l="67" t="62701" r="-68" b="16853"/>
          <a:stretch/>
        </p:blipFill>
        <p:spPr bwMode="auto">
          <a:xfrm>
            <a:off x="0" y="0"/>
            <a:ext cx="9150151" cy="1188000"/>
          </a:xfrm>
          <a:prstGeom prst="rect">
            <a:avLst/>
          </a:prstGeom>
          <a:noFill/>
          <a:ln>
            <a:noFill/>
          </a:ln>
          <a:extLst>
            <a:ext uri="{53640926-AAD7-44D8-BBD7-CCE9431645EC}">
              <a14:shadowObscured xmlns:a14="http://schemas.microsoft.com/office/drawing/2010/main"/>
            </a:ext>
          </a:extLst>
        </p:spPr>
      </p:pic>
      <p:sp>
        <p:nvSpPr>
          <p:cNvPr id="5" name="Прямоугольник 4"/>
          <p:cNvSpPr/>
          <p:nvPr/>
        </p:nvSpPr>
        <p:spPr>
          <a:xfrm>
            <a:off x="0" y="0"/>
            <a:ext cx="9144000" cy="1188000"/>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67544" y="404665"/>
            <a:ext cx="4464496" cy="492443"/>
          </a:xfrm>
          <a:prstGeom prst="rect">
            <a:avLst/>
          </a:prstGeom>
          <a:noFill/>
        </p:spPr>
        <p:txBody>
          <a:bodyPr wrap="square" rtlCol="0">
            <a:spAutoFit/>
          </a:bodyPr>
          <a:lstStyle/>
          <a:p>
            <a:r>
              <a:rPr lang="zh-CN" altLang="en-US" sz="2600" b="1" dirty="0">
                <a:solidFill>
                  <a:schemeClr val="bg1"/>
                </a:solidFill>
              </a:rPr>
              <a:t>布拉戈维申斯克简介</a:t>
            </a:r>
          </a:p>
        </p:txBody>
      </p:sp>
      <p:pic>
        <p:nvPicPr>
          <p:cNvPr id="7" name="Рисунок 6" descr="C:\Users\User\Desktop\Амурская область карта.png"/>
          <p:cNvPicPr/>
          <p:nvPr/>
        </p:nvPicPr>
        <p:blipFill rotWithShape="1">
          <a:blip r:embed="rId3">
            <a:extLst>
              <a:ext uri="{28A0092B-C50C-407E-A947-70E740481C1C}">
                <a14:useLocalDpi xmlns:a14="http://schemas.microsoft.com/office/drawing/2010/main" val="0"/>
              </a:ext>
            </a:extLst>
          </a:blip>
          <a:srcRect l="11129" t="19317" r="36944" b="20789"/>
          <a:stretch/>
        </p:blipFill>
        <p:spPr bwMode="auto">
          <a:xfrm>
            <a:off x="251520" y="1268760"/>
            <a:ext cx="3960440" cy="302433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4578152" y="1410998"/>
            <a:ext cx="4386336" cy="4359655"/>
          </a:xfrm>
          <a:prstGeom prst="rect">
            <a:avLst/>
          </a:prstGeom>
          <a:noFill/>
        </p:spPr>
        <p:txBody>
          <a:bodyPr wrap="square" rtlCol="0">
            <a:spAutoFit/>
          </a:bodyPr>
          <a:lstStyle/>
          <a:p>
            <a:pPr lvl="0" algn="just">
              <a:spcAft>
                <a:spcPts val="300"/>
              </a:spcAft>
            </a:pPr>
            <a:r>
              <a:rPr lang="zh-CN" altLang="en-US" sz="1200" b="1" dirty="0">
                <a:solidFill>
                  <a:srgbClr val="0070C0"/>
                </a:solidFill>
              </a:rPr>
              <a:t>建立时间</a:t>
            </a:r>
            <a:r>
              <a:rPr lang="ru-RU" sz="1200" b="1" dirty="0">
                <a:solidFill>
                  <a:srgbClr val="0070C0"/>
                </a:solidFill>
              </a:rPr>
              <a:t>:</a:t>
            </a:r>
            <a:r>
              <a:rPr lang="ru-RU" sz="1200" dirty="0">
                <a:solidFill>
                  <a:prstClr val="black"/>
                </a:solidFill>
              </a:rPr>
              <a:t> </a:t>
            </a:r>
            <a:r>
              <a:rPr lang="ru-RU" sz="1200" b="1" dirty="0">
                <a:solidFill>
                  <a:srgbClr val="F79646">
                    <a:lumMod val="75000"/>
                  </a:srgbClr>
                </a:solidFill>
              </a:rPr>
              <a:t>1856</a:t>
            </a:r>
            <a:r>
              <a:rPr lang="ru-RU" sz="1200" dirty="0">
                <a:solidFill>
                  <a:prstClr val="black"/>
                </a:solidFill>
              </a:rPr>
              <a:t> </a:t>
            </a:r>
            <a:r>
              <a:rPr lang="zh-CN" altLang="en-US" sz="1200" dirty="0">
                <a:solidFill>
                  <a:prstClr val="black"/>
                </a:solidFill>
              </a:rPr>
              <a:t>年</a:t>
            </a:r>
            <a:endParaRPr lang="ru-RU" sz="1200" dirty="0">
              <a:solidFill>
                <a:prstClr val="black"/>
              </a:solidFill>
            </a:endParaRPr>
          </a:p>
          <a:p>
            <a:pPr lvl="0" algn="just">
              <a:spcAft>
                <a:spcPts val="300"/>
              </a:spcAft>
            </a:pPr>
            <a:r>
              <a:rPr lang="zh-CN" altLang="en-US" sz="1200" b="1" dirty="0">
                <a:solidFill>
                  <a:srgbClr val="0070C0"/>
                </a:solidFill>
              </a:rPr>
              <a:t>面积</a:t>
            </a:r>
            <a:r>
              <a:rPr lang="ru-RU" sz="1200" b="1" dirty="0">
                <a:solidFill>
                  <a:srgbClr val="0070C0"/>
                </a:solidFill>
              </a:rPr>
              <a:t>:</a:t>
            </a:r>
            <a:r>
              <a:rPr lang="ru-RU" sz="1200" dirty="0">
                <a:solidFill>
                  <a:prstClr val="black"/>
                </a:solidFill>
              </a:rPr>
              <a:t> </a:t>
            </a:r>
            <a:r>
              <a:rPr lang="ru-RU" sz="1200" b="1" dirty="0">
                <a:solidFill>
                  <a:srgbClr val="F79646">
                    <a:lumMod val="75000"/>
                  </a:srgbClr>
                </a:solidFill>
              </a:rPr>
              <a:t>321</a:t>
            </a:r>
            <a:r>
              <a:rPr lang="ru-RU" sz="1200" dirty="0">
                <a:solidFill>
                  <a:prstClr val="black"/>
                </a:solidFill>
              </a:rPr>
              <a:t> </a:t>
            </a:r>
            <a:r>
              <a:rPr lang="zh-CN" altLang="en-US" sz="1200" dirty="0">
                <a:solidFill>
                  <a:prstClr val="black"/>
                </a:solidFill>
              </a:rPr>
              <a:t>平方公里</a:t>
            </a:r>
            <a:endParaRPr lang="ru-RU" altLang="zh-CN" sz="1200" dirty="0">
              <a:solidFill>
                <a:prstClr val="black"/>
              </a:solidFill>
            </a:endParaRPr>
          </a:p>
          <a:p>
            <a:pPr lvl="0" algn="just">
              <a:spcAft>
                <a:spcPts val="300"/>
              </a:spcAft>
            </a:pPr>
            <a:r>
              <a:rPr lang="zh-CN" altLang="en-US" sz="1200" b="1" dirty="0">
                <a:solidFill>
                  <a:srgbClr val="0070C0"/>
                </a:solidFill>
              </a:rPr>
              <a:t>人口</a:t>
            </a:r>
            <a:r>
              <a:rPr lang="ru-RU" sz="1200" b="1" dirty="0">
                <a:solidFill>
                  <a:srgbClr val="0070C0"/>
                </a:solidFill>
              </a:rPr>
              <a:t>: </a:t>
            </a:r>
            <a:r>
              <a:rPr lang="en-US" sz="1200" b="1" dirty="0" smtClean="0">
                <a:solidFill>
                  <a:srgbClr val="F79646">
                    <a:lumMod val="75000"/>
                  </a:srgbClr>
                </a:solidFill>
              </a:rPr>
              <a:t>2</a:t>
            </a:r>
            <a:r>
              <a:rPr lang="ru-RU" sz="1200" b="1" dirty="0" smtClean="0">
                <a:solidFill>
                  <a:srgbClr val="F79646">
                    <a:lumMod val="75000"/>
                  </a:srgbClr>
                </a:solidFill>
              </a:rPr>
              <a:t>4</a:t>
            </a:r>
            <a:r>
              <a:rPr lang="en-US" sz="1200" b="1" dirty="0" smtClean="0">
                <a:solidFill>
                  <a:srgbClr val="F79646">
                    <a:lumMod val="75000"/>
                  </a:srgbClr>
                </a:solidFill>
              </a:rPr>
              <a:t>.</a:t>
            </a:r>
            <a:r>
              <a:rPr lang="ru-RU" sz="1200" b="1" dirty="0" smtClean="0">
                <a:solidFill>
                  <a:srgbClr val="F79646">
                    <a:lumMod val="75000"/>
                  </a:srgbClr>
                </a:solidFill>
              </a:rPr>
              <a:t>63</a:t>
            </a:r>
            <a:r>
              <a:rPr lang="zh-CN" altLang="en-US" sz="1200" dirty="0" smtClean="0"/>
              <a:t>万</a:t>
            </a:r>
            <a:r>
              <a:rPr lang="zh-CN" altLang="en-US" sz="1200" dirty="0"/>
              <a:t>人</a:t>
            </a:r>
            <a:endParaRPr lang="ru-RU" sz="1200" dirty="0"/>
          </a:p>
          <a:p>
            <a:pPr lvl="0" algn="just">
              <a:spcAft>
                <a:spcPts val="300"/>
              </a:spcAft>
            </a:pPr>
            <a:r>
              <a:rPr lang="zh-CN" altLang="en-US" sz="1200" b="1" dirty="0">
                <a:solidFill>
                  <a:srgbClr val="0070C0"/>
                </a:solidFill>
              </a:rPr>
              <a:t>人口密度</a:t>
            </a:r>
            <a:r>
              <a:rPr lang="ru-RU" sz="1200" b="1" dirty="0">
                <a:solidFill>
                  <a:srgbClr val="0070C0"/>
                </a:solidFill>
              </a:rPr>
              <a:t>:</a:t>
            </a:r>
            <a:r>
              <a:rPr lang="ru-RU" sz="1200" b="1" dirty="0">
                <a:solidFill>
                  <a:srgbClr val="1F497D">
                    <a:lumMod val="75000"/>
                  </a:srgbClr>
                </a:solidFill>
              </a:rPr>
              <a:t> </a:t>
            </a:r>
            <a:r>
              <a:rPr lang="ru-RU" sz="1200" b="1" dirty="0" smtClean="0">
                <a:solidFill>
                  <a:srgbClr val="F79646">
                    <a:lumMod val="75000"/>
                  </a:srgbClr>
                </a:solidFill>
              </a:rPr>
              <a:t>766</a:t>
            </a:r>
            <a:r>
              <a:rPr lang="zh-CN" altLang="en-US" sz="1200" dirty="0" smtClean="0">
                <a:solidFill>
                  <a:prstClr val="black"/>
                </a:solidFill>
              </a:rPr>
              <a:t>人</a:t>
            </a:r>
            <a:r>
              <a:rPr lang="ru-RU" sz="1200" dirty="0">
                <a:solidFill>
                  <a:prstClr val="black"/>
                </a:solidFill>
              </a:rPr>
              <a:t>/</a:t>
            </a:r>
            <a:r>
              <a:rPr lang="zh-CN" altLang="en-US" sz="1200" dirty="0">
                <a:solidFill>
                  <a:prstClr val="black"/>
                </a:solidFill>
              </a:rPr>
              <a:t>平方公里</a:t>
            </a:r>
            <a:endParaRPr lang="ru-RU" sz="1200" baseline="30000" dirty="0">
              <a:solidFill>
                <a:prstClr val="black"/>
              </a:solidFill>
            </a:endParaRPr>
          </a:p>
          <a:p>
            <a:pPr lvl="0" algn="just">
              <a:lnSpc>
                <a:spcPct val="90000"/>
              </a:lnSpc>
              <a:spcAft>
                <a:spcPts val="300"/>
              </a:spcAft>
            </a:pPr>
            <a:r>
              <a:rPr lang="zh-CN" altLang="en-US" sz="1200" dirty="0">
                <a:solidFill>
                  <a:prstClr val="black"/>
                </a:solidFill>
              </a:rPr>
              <a:t>布拉戈维申斯克市行政主体下辖白山村、穆欣村、白山火车站、洁雅河沿岸火车站、普洛多彼托姆尼克村、萨多沃耶农业居民点。</a:t>
            </a:r>
            <a:endParaRPr lang="ru-RU" sz="1200" dirty="0">
              <a:solidFill>
                <a:prstClr val="black"/>
              </a:solidFill>
            </a:endParaRPr>
          </a:p>
          <a:p>
            <a:pPr lvl="0" algn="just">
              <a:lnSpc>
                <a:spcPct val="90000"/>
              </a:lnSpc>
              <a:spcAft>
                <a:spcPts val="300"/>
              </a:spcAft>
            </a:pPr>
            <a:r>
              <a:rPr lang="zh-CN" altLang="en-US" sz="1200" b="1" dirty="0">
                <a:solidFill>
                  <a:srgbClr val="0070C0"/>
                </a:solidFill>
              </a:rPr>
              <a:t>气候特征</a:t>
            </a:r>
            <a:r>
              <a:rPr lang="ru-RU" sz="1200" b="1" dirty="0">
                <a:solidFill>
                  <a:srgbClr val="0070C0"/>
                </a:solidFill>
              </a:rPr>
              <a:t>:</a:t>
            </a:r>
            <a:r>
              <a:rPr lang="zh-CN" altLang="en-US" sz="1200" b="1" dirty="0">
                <a:solidFill>
                  <a:srgbClr val="0070C0"/>
                </a:solidFill>
              </a:rPr>
              <a:t>布拉戈维申斯克市坐落在阿州南部</a:t>
            </a:r>
            <a:r>
              <a:rPr lang="ru-RU" sz="1200" dirty="0">
                <a:solidFill>
                  <a:srgbClr val="1F497D">
                    <a:lumMod val="75000"/>
                  </a:srgbClr>
                </a:solidFill>
              </a:rPr>
              <a:t> </a:t>
            </a:r>
            <a:r>
              <a:rPr lang="ru-RU" sz="1200" dirty="0">
                <a:solidFill>
                  <a:prstClr val="black"/>
                </a:solidFill>
              </a:rPr>
              <a:t>, </a:t>
            </a:r>
            <a:r>
              <a:rPr lang="zh-CN" altLang="en-US" sz="1200" dirty="0">
                <a:solidFill>
                  <a:prstClr val="black"/>
                </a:solidFill>
              </a:rPr>
              <a:t>典型大陆性季风气候</a:t>
            </a:r>
            <a:r>
              <a:rPr lang="ru-RU" sz="1200" dirty="0">
                <a:solidFill>
                  <a:prstClr val="black"/>
                </a:solidFill>
              </a:rPr>
              <a:t>. </a:t>
            </a:r>
            <a:r>
              <a:rPr lang="en-US" altLang="zh-CN" sz="1200" dirty="0">
                <a:solidFill>
                  <a:prstClr val="black"/>
                </a:solidFill>
              </a:rPr>
              <a:t>1</a:t>
            </a:r>
            <a:r>
              <a:rPr lang="zh-CN" altLang="en-US" sz="1200" dirty="0">
                <a:solidFill>
                  <a:prstClr val="black"/>
                </a:solidFill>
              </a:rPr>
              <a:t>月份平均温度</a:t>
            </a:r>
            <a:r>
              <a:rPr lang="ru-RU" sz="1200" dirty="0">
                <a:solidFill>
                  <a:prstClr val="black"/>
                </a:solidFill>
              </a:rPr>
              <a:t>: – 30,2°С, </a:t>
            </a:r>
            <a:r>
              <a:rPr lang="en-US" sz="1200" dirty="0">
                <a:solidFill>
                  <a:prstClr val="black"/>
                </a:solidFill>
              </a:rPr>
              <a:t>7</a:t>
            </a:r>
            <a:r>
              <a:rPr lang="zh-CN" altLang="en-US" sz="1200" dirty="0">
                <a:solidFill>
                  <a:prstClr val="black"/>
                </a:solidFill>
              </a:rPr>
              <a:t>月份平均温度</a:t>
            </a:r>
            <a:r>
              <a:rPr lang="ru-RU" sz="1200" dirty="0">
                <a:solidFill>
                  <a:prstClr val="black"/>
                </a:solidFill>
              </a:rPr>
              <a:t>: +20,8°С.</a:t>
            </a:r>
          </a:p>
          <a:p>
            <a:pPr lvl="0" algn="just">
              <a:spcAft>
                <a:spcPts val="300"/>
              </a:spcAft>
            </a:pPr>
            <a:r>
              <a:rPr lang="zh-CN" altLang="en-US" sz="1200" b="1" dirty="0">
                <a:solidFill>
                  <a:srgbClr val="0070C0"/>
                </a:solidFill>
              </a:rPr>
              <a:t>时区</a:t>
            </a:r>
            <a:r>
              <a:rPr lang="ru-RU" sz="1200" b="1" dirty="0">
                <a:solidFill>
                  <a:srgbClr val="0070C0"/>
                </a:solidFill>
              </a:rPr>
              <a:t>:</a:t>
            </a:r>
            <a:r>
              <a:rPr lang="ru-RU" sz="1200" dirty="0">
                <a:solidFill>
                  <a:srgbClr val="0070C0"/>
                </a:solidFill>
              </a:rPr>
              <a:t> </a:t>
            </a:r>
            <a:r>
              <a:rPr lang="ru-RU" sz="1200" dirty="0">
                <a:solidFill>
                  <a:prstClr val="black"/>
                </a:solidFill>
              </a:rPr>
              <a:t>UTC+9/MSK+6. </a:t>
            </a:r>
            <a:r>
              <a:rPr lang="zh-CN" altLang="en-US" sz="1200" dirty="0">
                <a:solidFill>
                  <a:prstClr val="black"/>
                </a:solidFill>
              </a:rPr>
              <a:t>座机区号</a:t>
            </a:r>
            <a:r>
              <a:rPr lang="ru-RU" sz="1200" b="1" dirty="0">
                <a:solidFill>
                  <a:srgbClr val="0070C0"/>
                </a:solidFill>
              </a:rPr>
              <a:t>: </a:t>
            </a:r>
            <a:r>
              <a:rPr lang="ru-RU" sz="1200" dirty="0">
                <a:solidFill>
                  <a:prstClr val="black"/>
                </a:solidFill>
              </a:rPr>
              <a:t>+7 4162.</a:t>
            </a:r>
          </a:p>
          <a:p>
            <a:pPr lvl="0" algn="just">
              <a:lnSpc>
                <a:spcPct val="90000"/>
              </a:lnSpc>
              <a:spcAft>
                <a:spcPts val="300"/>
              </a:spcAft>
            </a:pPr>
            <a:endParaRPr lang="ru-RU" altLang="zh-CN" sz="1200" b="1" dirty="0">
              <a:solidFill>
                <a:srgbClr val="0070C0"/>
              </a:solidFill>
            </a:endParaRPr>
          </a:p>
          <a:p>
            <a:pPr lvl="0" algn="just">
              <a:lnSpc>
                <a:spcPct val="90000"/>
              </a:lnSpc>
              <a:spcAft>
                <a:spcPts val="300"/>
              </a:spcAft>
            </a:pPr>
            <a:r>
              <a:rPr lang="zh-CN" altLang="en-US" sz="1200" b="1" dirty="0">
                <a:solidFill>
                  <a:srgbClr val="0070C0"/>
                </a:solidFill>
              </a:rPr>
              <a:t>自然资源</a:t>
            </a:r>
            <a:r>
              <a:rPr lang="ru-RU" sz="1200" b="1" dirty="0">
                <a:solidFill>
                  <a:srgbClr val="0070C0"/>
                </a:solidFill>
              </a:rPr>
              <a:t>:  </a:t>
            </a:r>
            <a:endParaRPr lang="en-US" sz="1200" dirty="0">
              <a:solidFill>
                <a:prstClr val="black"/>
              </a:solidFill>
            </a:endParaRPr>
          </a:p>
          <a:p>
            <a:pPr lvl="0" algn="just">
              <a:lnSpc>
                <a:spcPct val="90000"/>
              </a:lnSpc>
              <a:spcAft>
                <a:spcPts val="300"/>
              </a:spcAft>
            </a:pPr>
            <a:r>
              <a:rPr lang="zh-CN" altLang="en-US" sz="1200" dirty="0">
                <a:solidFill>
                  <a:prstClr val="black"/>
                </a:solidFill>
              </a:rPr>
              <a:t>布拉戈维申斯克市坐落于阿穆尔河左岸，洁雅河汇入其中。布尔哈诺夫卡河和奇吉里河流经阿穆尔河河谷与洁雅河市区河段。城市市区内绿化面积为</a:t>
            </a:r>
            <a:r>
              <a:rPr lang="en-US" altLang="zh-CN" sz="1200" dirty="0">
                <a:solidFill>
                  <a:prstClr val="black"/>
                </a:solidFill>
              </a:rPr>
              <a:t>11783</a:t>
            </a:r>
            <a:r>
              <a:rPr lang="zh-CN" altLang="en-US" sz="1200" dirty="0">
                <a:solidFill>
                  <a:prstClr val="black"/>
                </a:solidFill>
              </a:rPr>
              <a:t>公顷，占城市总面积的</a:t>
            </a:r>
            <a:r>
              <a:rPr lang="en-US" altLang="zh-CN" sz="1200" dirty="0">
                <a:solidFill>
                  <a:prstClr val="black"/>
                </a:solidFill>
              </a:rPr>
              <a:t>36.7%</a:t>
            </a:r>
            <a:r>
              <a:rPr lang="zh-CN" altLang="en-US" sz="1200" dirty="0">
                <a:solidFill>
                  <a:prstClr val="black"/>
                </a:solidFill>
              </a:rPr>
              <a:t>。其中：蒙古橡树，白桦树和松树等地位级数目面积为</a:t>
            </a:r>
            <a:r>
              <a:rPr lang="en-US" altLang="zh-CN" sz="1200" dirty="0">
                <a:solidFill>
                  <a:prstClr val="black"/>
                </a:solidFill>
              </a:rPr>
              <a:t>11185</a:t>
            </a:r>
            <a:r>
              <a:rPr lang="zh-CN" altLang="en-US" sz="1200" dirty="0">
                <a:solidFill>
                  <a:prstClr val="black"/>
                </a:solidFill>
              </a:rPr>
              <a:t>公顷。</a:t>
            </a:r>
            <a:endParaRPr lang="ru-RU" altLang="zh-CN" sz="1200" dirty="0">
              <a:solidFill>
                <a:prstClr val="black"/>
              </a:solidFill>
            </a:endParaRPr>
          </a:p>
          <a:p>
            <a:pPr lvl="0" algn="just">
              <a:lnSpc>
                <a:spcPct val="90000"/>
              </a:lnSpc>
              <a:spcAft>
                <a:spcPts val="300"/>
              </a:spcAft>
            </a:pPr>
            <a:endParaRPr lang="ru-RU" altLang="zh-CN" sz="1200" b="1" dirty="0">
              <a:solidFill>
                <a:srgbClr val="0066FF"/>
              </a:solidFill>
            </a:endParaRPr>
          </a:p>
          <a:p>
            <a:pPr lvl="0" algn="just">
              <a:lnSpc>
                <a:spcPct val="90000"/>
              </a:lnSpc>
              <a:spcAft>
                <a:spcPts val="300"/>
              </a:spcAft>
            </a:pPr>
            <a:r>
              <a:rPr lang="zh-CN" altLang="en-US" sz="1200" b="1" dirty="0">
                <a:solidFill>
                  <a:srgbClr val="0066FF"/>
                </a:solidFill>
              </a:rPr>
              <a:t>矿产资源</a:t>
            </a:r>
            <a:r>
              <a:rPr lang="zh-CN" altLang="en-US" sz="1200" b="1" dirty="0">
                <a:solidFill>
                  <a:srgbClr val="4F81BD"/>
                </a:solidFill>
              </a:rPr>
              <a:t>：</a:t>
            </a:r>
            <a:endParaRPr lang="en-US" altLang="zh-CN" sz="1200" b="1" dirty="0">
              <a:solidFill>
                <a:srgbClr val="4F81BD"/>
              </a:solidFill>
            </a:endParaRPr>
          </a:p>
          <a:p>
            <a:pPr lvl="0" algn="just">
              <a:lnSpc>
                <a:spcPct val="90000"/>
              </a:lnSpc>
              <a:spcAft>
                <a:spcPts val="300"/>
              </a:spcAft>
            </a:pPr>
            <a:r>
              <a:rPr lang="zh-CN" altLang="en-US" sz="1200" dirty="0">
                <a:solidFill>
                  <a:prstClr val="black"/>
                </a:solidFill>
              </a:rPr>
              <a:t>布拉戈维申斯克市矿产资源十分丰富：天然砂，石英砂，建筑砂，砾石，碎石，泥炭，</a:t>
            </a:r>
            <a:r>
              <a:rPr lang="en-US" altLang="zh-CN" sz="1200" dirty="0">
                <a:solidFill>
                  <a:prstClr val="black"/>
                </a:solidFill>
              </a:rPr>
              <a:t>M125</a:t>
            </a:r>
            <a:r>
              <a:rPr lang="zh-CN" altLang="en-US" sz="1200" dirty="0">
                <a:solidFill>
                  <a:prstClr val="black"/>
                </a:solidFill>
              </a:rPr>
              <a:t>砖用亚粘土，瓷砖用粘土，</a:t>
            </a:r>
            <a:r>
              <a:rPr lang="en-US" altLang="zh-CN" sz="1200" dirty="0">
                <a:solidFill>
                  <a:prstClr val="black"/>
                </a:solidFill>
              </a:rPr>
              <a:t>M500</a:t>
            </a:r>
            <a:r>
              <a:rPr lang="zh-CN" altLang="en-US" sz="1200" dirty="0">
                <a:solidFill>
                  <a:prstClr val="black"/>
                </a:solidFill>
              </a:rPr>
              <a:t>陶粒用粘土，陶粒土，碎石和重混凝土用闪长岩。</a:t>
            </a:r>
            <a:endParaRPr lang="ru-RU" sz="1200" dirty="0">
              <a:solidFill>
                <a:prstClr val="black"/>
              </a:solidFill>
            </a:endParaRPr>
          </a:p>
          <a:p>
            <a:pPr algn="just">
              <a:spcAft>
                <a:spcPts val="300"/>
              </a:spcAft>
            </a:pPr>
            <a:endParaRPr lang="ru-RU" sz="1200" b="1" dirty="0">
              <a:solidFill>
                <a:srgbClr val="0070C0"/>
              </a:solidFill>
            </a:endParaRPr>
          </a:p>
        </p:txBody>
      </p:sp>
      <p:sp>
        <p:nvSpPr>
          <p:cNvPr id="6" name="TextBox 5"/>
          <p:cNvSpPr txBox="1"/>
          <p:nvPr/>
        </p:nvSpPr>
        <p:spPr>
          <a:xfrm>
            <a:off x="251520" y="4429692"/>
            <a:ext cx="3816424" cy="276999"/>
          </a:xfrm>
          <a:prstGeom prst="rect">
            <a:avLst/>
          </a:prstGeom>
          <a:noFill/>
        </p:spPr>
        <p:txBody>
          <a:bodyPr wrap="square" rtlCol="0">
            <a:spAutoFit/>
          </a:bodyPr>
          <a:lstStyle/>
          <a:p>
            <a:pPr lvl="0" algn="ctr"/>
            <a:r>
              <a:rPr lang="zh-CN" altLang="en-US" sz="1200" dirty="0">
                <a:solidFill>
                  <a:prstClr val="black"/>
                </a:solidFill>
              </a:rPr>
              <a:t>布拉戈维申斯克市是俄联邦远东地区阿穆尔州首府</a:t>
            </a:r>
            <a:endParaRPr lang="ru-RU" sz="1200" dirty="0">
              <a:solidFill>
                <a:prstClr val="black"/>
              </a:solidFill>
            </a:endParaRPr>
          </a:p>
        </p:txBody>
      </p:sp>
      <p:sp>
        <p:nvSpPr>
          <p:cNvPr id="9" name="TextBox 8"/>
          <p:cNvSpPr txBox="1"/>
          <p:nvPr/>
        </p:nvSpPr>
        <p:spPr>
          <a:xfrm>
            <a:off x="467544" y="5229202"/>
            <a:ext cx="3744416" cy="461665"/>
          </a:xfrm>
          <a:prstGeom prst="rect">
            <a:avLst/>
          </a:prstGeom>
          <a:noFill/>
        </p:spPr>
        <p:txBody>
          <a:bodyPr wrap="square" rtlCol="0">
            <a:spAutoFit/>
          </a:bodyPr>
          <a:lstStyle/>
          <a:p>
            <a:pPr lvl="0" algn="ctr"/>
            <a:r>
              <a:rPr lang="zh-CN" altLang="en-US" sz="1200" dirty="0">
                <a:solidFill>
                  <a:prstClr val="black"/>
                </a:solidFill>
              </a:rPr>
              <a:t>布拉戈维申斯克市是俄联邦唯一一个坐落在边境线上的州首府，其与黑河相邻，两市最近处仅为</a:t>
            </a:r>
            <a:r>
              <a:rPr lang="en-US" altLang="zh-CN" sz="1200" dirty="0">
                <a:solidFill>
                  <a:prstClr val="black"/>
                </a:solidFill>
              </a:rPr>
              <a:t>800</a:t>
            </a:r>
            <a:r>
              <a:rPr lang="zh-CN" altLang="en-US" sz="1200" dirty="0">
                <a:solidFill>
                  <a:prstClr val="black"/>
                </a:solidFill>
              </a:rPr>
              <a:t>米</a:t>
            </a:r>
            <a:endParaRPr lang="ru-RU" sz="1200" dirty="0">
              <a:solidFill>
                <a:prstClr val="black"/>
              </a:solidFill>
            </a:endParaRPr>
          </a:p>
        </p:txBody>
      </p:sp>
      <p:sp>
        <p:nvSpPr>
          <p:cNvPr id="20" name="Овал 19"/>
          <p:cNvSpPr/>
          <p:nvPr/>
        </p:nvSpPr>
        <p:spPr>
          <a:xfrm>
            <a:off x="2591792" y="3356992"/>
            <a:ext cx="108000" cy="108000"/>
          </a:xfrm>
          <a:prstGeom prst="ellipse">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4427984" y="1340768"/>
            <a:ext cx="0" cy="518457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7</a:t>
            </a:r>
          </a:p>
        </p:txBody>
      </p:sp>
    </p:spTree>
    <p:extLst>
      <p:ext uri="{BB962C8B-B14F-4D97-AF65-F5344CB8AC3E}">
        <p14:creationId xmlns:p14="http://schemas.microsoft.com/office/powerpoint/2010/main" val="214904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92.168.1.2\управление экономического развития и инвестиций\Отдел развития предпринимательства и инвестиций\Инвестиционный паспорт\2023\Картинки\3eafd43b-66f1-4384-bfdf-860548e1921b.jpg"/>
          <p:cNvPicPr>
            <a:picLocks noChangeAspect="1" noChangeArrowheads="1"/>
          </p:cNvPicPr>
          <p:nvPr/>
        </p:nvPicPr>
        <p:blipFill rotWithShape="1">
          <a:blip r:embed="rId2">
            <a:extLst>
              <a:ext uri="{28A0092B-C50C-407E-A947-70E740481C1C}">
                <a14:useLocalDpi xmlns:a14="http://schemas.microsoft.com/office/drawing/2010/main" val="0"/>
              </a:ext>
            </a:extLst>
          </a:blip>
          <a:srcRect r="11432"/>
          <a:stretch/>
        </p:blipFill>
        <p:spPr bwMode="auto">
          <a:xfrm>
            <a:off x="-2580" y="0"/>
            <a:ext cx="9144000" cy="68678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8</a:t>
            </a:r>
          </a:p>
        </p:txBody>
      </p:sp>
    </p:spTree>
    <p:extLst>
      <p:ext uri="{BB962C8B-B14F-4D97-AF65-F5344CB8AC3E}">
        <p14:creationId xmlns:p14="http://schemas.microsoft.com/office/powerpoint/2010/main" val="2460002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okolovskaya\Desktop\Инвест стратегия\Инвестиц паспорт\357721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504" b="11657"/>
          <a:stretch>
            <a:fillRect/>
          </a:stretch>
        </p:blipFill>
        <p:spPr bwMode="auto">
          <a:xfrm>
            <a:off x="5308081" y="-3509"/>
            <a:ext cx="383591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okolovskaya\Desktop\Инвест стратегия\Инвестиц паспорт\168933.jpg"/>
          <p:cNvPicPr>
            <a:picLocks noChangeAspect="1" noChangeArrowheads="1"/>
          </p:cNvPicPr>
          <p:nvPr/>
        </p:nvPicPr>
        <p:blipFill rotWithShape="1">
          <a:blip r:embed="rId4">
            <a:extLst>
              <a:ext uri="{28A0092B-C50C-407E-A947-70E740481C1C}">
                <a14:useLocalDpi xmlns:a14="http://schemas.microsoft.com/office/drawing/2010/main" val="0"/>
              </a:ext>
            </a:extLst>
          </a:blip>
          <a:srcRect t="37857" b="28571"/>
          <a:stretch>
            <a:fillRect/>
          </a:stretch>
        </p:blipFill>
        <p:spPr bwMode="auto">
          <a:xfrm>
            <a:off x="0" y="-3509"/>
            <a:ext cx="5308081" cy="118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1384"/>
            <a:ext cx="9144000" cy="1183107"/>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51520" y="344270"/>
            <a:ext cx="6552728" cy="492443"/>
          </a:xfrm>
          <a:prstGeom prst="rect">
            <a:avLst/>
          </a:prstGeom>
        </p:spPr>
        <p:txBody>
          <a:bodyPr wrap="square">
            <a:spAutoFit/>
          </a:bodyPr>
          <a:lstStyle/>
          <a:p>
            <a:pPr lvl="0"/>
            <a:r>
              <a:rPr lang="zh-CN" altLang="en-US" sz="2600" b="1" dirty="0" smtClean="0">
                <a:solidFill>
                  <a:prstClr val="white"/>
                </a:solidFill>
                <a:cs typeface="Arial" panose="020B0604020202020204" pitchFamily="34" charset="0"/>
              </a:rPr>
              <a:t>交</a:t>
            </a:r>
            <a:r>
              <a:rPr lang="zh-CN" altLang="en-US" sz="2600" b="1" dirty="0">
                <a:solidFill>
                  <a:prstClr val="white"/>
                </a:solidFill>
                <a:cs typeface="Arial" panose="020B0604020202020204" pitchFamily="34" charset="0"/>
              </a:rPr>
              <a:t>通基础设施和通信</a:t>
            </a:r>
            <a:r>
              <a:rPr lang="ru-RU" sz="2600" b="1" dirty="0">
                <a:solidFill>
                  <a:prstClr val="white"/>
                </a:solidFill>
                <a:cs typeface="Arial" panose="020B0604020202020204" pitchFamily="34" charset="0"/>
              </a:rPr>
              <a:t> </a:t>
            </a:r>
            <a:endParaRPr lang="ru-RU" sz="2600" dirty="0">
              <a:solidFill>
                <a:prstClr val="white"/>
              </a:solidFill>
              <a:cs typeface="Arial" panose="020B0604020202020204" pitchFamily="34" charset="0"/>
            </a:endParaRPr>
          </a:p>
        </p:txBody>
      </p:sp>
      <p:sp>
        <p:nvSpPr>
          <p:cNvPr id="2" name="Прямоугольник 1"/>
          <p:cNvSpPr/>
          <p:nvPr/>
        </p:nvSpPr>
        <p:spPr>
          <a:xfrm>
            <a:off x="467544" y="1196753"/>
            <a:ext cx="8352928" cy="460375"/>
          </a:xfrm>
          <a:prstGeom prst="rect">
            <a:avLst/>
          </a:prstGeom>
        </p:spPr>
        <p:txBody>
          <a:bodyPr wrap="square">
            <a:spAutoFit/>
          </a:bodyPr>
          <a:lstStyle/>
          <a:p>
            <a:pPr algn="ctr"/>
            <a:r>
              <a:rPr lang="zh-CN" altLang="en-US" sz="1200" dirty="0"/>
              <a:t>布拉戈维申斯克市是远东地区快速发展的边境城市之一，拥有完整的铁路、航空及公路交通基础设施。布拉戈维申斯克海关可为国外游客以及进出口提供服务。</a:t>
            </a:r>
            <a:endParaRPr lang="ru-RU" sz="1200" dirty="0"/>
          </a:p>
        </p:txBody>
      </p:sp>
      <p:sp>
        <p:nvSpPr>
          <p:cNvPr id="161" name="TextBox 160"/>
          <p:cNvSpPr txBox="1"/>
          <p:nvPr/>
        </p:nvSpPr>
        <p:spPr>
          <a:xfrm>
            <a:off x="1043608" y="1916832"/>
            <a:ext cx="2880320" cy="338554"/>
          </a:xfrm>
          <a:prstGeom prst="rect">
            <a:avLst/>
          </a:prstGeom>
          <a:noFill/>
        </p:spPr>
        <p:txBody>
          <a:bodyPr wrap="square" rtlCol="0">
            <a:spAutoFit/>
          </a:bodyPr>
          <a:lstStyle/>
          <a:p>
            <a:pPr lvl="0"/>
            <a:r>
              <a:rPr lang="zh-CN" altLang="en-US" sz="1600" b="1">
                <a:solidFill>
                  <a:srgbClr val="0070C0"/>
                </a:solidFill>
                <a:cs typeface="Arial" panose="020B0604020202020204" pitchFamily="34" charset="0"/>
              </a:rPr>
              <a:t>公路交通</a:t>
            </a:r>
            <a:endParaRPr lang="ru-RU" sz="1600" b="1" dirty="0">
              <a:solidFill>
                <a:srgbClr val="0070C0"/>
              </a:solidFill>
              <a:cs typeface="Arial" panose="020B0604020202020204" pitchFamily="34" charset="0"/>
            </a:endParaRPr>
          </a:p>
        </p:txBody>
      </p:sp>
      <p:sp>
        <p:nvSpPr>
          <p:cNvPr id="162" name="TextBox 161"/>
          <p:cNvSpPr txBox="1"/>
          <p:nvPr/>
        </p:nvSpPr>
        <p:spPr>
          <a:xfrm>
            <a:off x="5580112" y="1916832"/>
            <a:ext cx="3153308" cy="338554"/>
          </a:xfrm>
          <a:prstGeom prst="rect">
            <a:avLst/>
          </a:prstGeom>
          <a:noFill/>
        </p:spPr>
        <p:txBody>
          <a:bodyPr wrap="square" rtlCol="0">
            <a:spAutoFit/>
          </a:bodyPr>
          <a:lstStyle/>
          <a:p>
            <a:pPr lvl="0"/>
            <a:r>
              <a:rPr lang="zh-CN" altLang="en-US" sz="1600" b="1" dirty="0">
                <a:solidFill>
                  <a:srgbClr val="0070C0"/>
                </a:solidFill>
              </a:rPr>
              <a:t>铁路运输</a:t>
            </a:r>
            <a:endParaRPr lang="ru-RU" sz="1600" b="1" dirty="0">
              <a:solidFill>
                <a:srgbClr val="0070C0"/>
              </a:solidFill>
            </a:endParaRPr>
          </a:p>
        </p:txBody>
      </p:sp>
      <p:sp>
        <p:nvSpPr>
          <p:cNvPr id="163" name="TextBox 162"/>
          <p:cNvSpPr txBox="1"/>
          <p:nvPr/>
        </p:nvSpPr>
        <p:spPr>
          <a:xfrm>
            <a:off x="1043607" y="3501008"/>
            <a:ext cx="2360405" cy="338554"/>
          </a:xfrm>
          <a:prstGeom prst="rect">
            <a:avLst/>
          </a:prstGeom>
          <a:noFill/>
        </p:spPr>
        <p:txBody>
          <a:bodyPr wrap="square" rtlCol="0">
            <a:spAutoFit/>
          </a:bodyPr>
          <a:lstStyle/>
          <a:p>
            <a:pPr lvl="0"/>
            <a:r>
              <a:rPr lang="zh-CN" altLang="en-US" sz="1600" b="1" dirty="0">
                <a:solidFill>
                  <a:srgbClr val="0070C0"/>
                </a:solidFill>
                <a:cs typeface="Arial" panose="020B0604020202020204" pitchFamily="34" charset="0"/>
              </a:rPr>
              <a:t>航空运输</a:t>
            </a:r>
            <a:endParaRPr lang="ru-RU" sz="1600" b="1" dirty="0">
              <a:solidFill>
                <a:srgbClr val="0070C0"/>
              </a:solidFill>
              <a:cs typeface="Arial" panose="020B0604020202020204" pitchFamily="34" charset="0"/>
            </a:endParaRPr>
          </a:p>
        </p:txBody>
      </p:sp>
      <p:sp>
        <p:nvSpPr>
          <p:cNvPr id="164" name="TextBox 163"/>
          <p:cNvSpPr txBox="1"/>
          <p:nvPr/>
        </p:nvSpPr>
        <p:spPr>
          <a:xfrm>
            <a:off x="5580112" y="3191985"/>
            <a:ext cx="2044302" cy="338554"/>
          </a:xfrm>
          <a:prstGeom prst="rect">
            <a:avLst/>
          </a:prstGeom>
          <a:noFill/>
        </p:spPr>
        <p:txBody>
          <a:bodyPr wrap="square" rtlCol="0">
            <a:spAutoFit/>
          </a:bodyPr>
          <a:lstStyle/>
          <a:p>
            <a:pPr lvl="0"/>
            <a:r>
              <a:rPr lang="zh-CN" altLang="en-US" sz="1600" b="1" dirty="0">
                <a:solidFill>
                  <a:srgbClr val="0070C0"/>
                </a:solidFill>
              </a:rPr>
              <a:t>水运交通</a:t>
            </a:r>
            <a:endParaRPr lang="ru-RU" sz="1600" b="1" dirty="0">
              <a:solidFill>
                <a:srgbClr val="0070C0"/>
              </a:solidFill>
            </a:endParaRPr>
          </a:p>
        </p:txBody>
      </p:sp>
      <p:pic>
        <p:nvPicPr>
          <p:cNvPr id="165" name="Picture 100"/>
          <p:cNvPicPr/>
          <p:nvPr/>
        </p:nvPicPr>
        <p:blipFill>
          <a:blip r:embed="rId5">
            <a:extLst>
              <a:ext uri="{28A0092B-C50C-407E-A947-70E740481C1C}">
                <a14:useLocalDpi xmlns:a14="http://schemas.microsoft.com/office/drawing/2010/main" val="0"/>
              </a:ext>
            </a:extLst>
          </a:blip>
          <a:srcRect/>
          <a:stretch>
            <a:fillRect/>
          </a:stretch>
        </p:blipFill>
        <p:spPr>
          <a:xfrm>
            <a:off x="280214" y="1948299"/>
            <a:ext cx="547370" cy="379095"/>
          </a:xfrm>
          <a:prstGeom prst="rect">
            <a:avLst/>
          </a:prstGeom>
          <a:noFill/>
        </p:spPr>
      </p:pic>
      <p:pic>
        <p:nvPicPr>
          <p:cNvPr id="166" name="Picture 102"/>
          <p:cNvPicPr/>
          <p:nvPr/>
        </p:nvPicPr>
        <p:blipFill>
          <a:blip r:embed="rId6">
            <a:extLst>
              <a:ext uri="{28A0092B-C50C-407E-A947-70E740481C1C}">
                <a14:useLocalDpi xmlns:a14="http://schemas.microsoft.com/office/drawing/2010/main" val="0"/>
              </a:ext>
            </a:extLst>
          </a:blip>
          <a:srcRect/>
          <a:stretch>
            <a:fillRect/>
          </a:stretch>
        </p:blipFill>
        <p:spPr>
          <a:xfrm>
            <a:off x="4788024" y="1772816"/>
            <a:ext cx="310515" cy="583565"/>
          </a:xfrm>
          <a:prstGeom prst="rect">
            <a:avLst/>
          </a:prstGeom>
          <a:noFill/>
        </p:spPr>
      </p:pic>
      <p:sp>
        <p:nvSpPr>
          <p:cNvPr id="167" name="Freeform 108"/>
          <p:cNvSpPr/>
          <p:nvPr/>
        </p:nvSpPr>
        <p:spPr>
          <a:xfrm>
            <a:off x="280214" y="3497446"/>
            <a:ext cx="440690" cy="435610"/>
          </a:xfrm>
          <a:custGeom>
            <a:avLst/>
            <a:gdLst/>
            <a:ahLst/>
            <a:cxnLst/>
            <a:rect l="l" t="t" r="r" b="b"/>
            <a:pathLst>
              <a:path w="440714" h="435710">
                <a:moveTo>
                  <a:pt x="419620" y="17703"/>
                </a:moveTo>
                <a:cubicBezTo>
                  <a:pt x="398513" y="0"/>
                  <a:pt x="286563" y="119125"/>
                  <a:pt x="286563" y="119125"/>
                </a:cubicBezTo>
                <a:lnTo>
                  <a:pt x="42011" y="98538"/>
                </a:lnTo>
                <a:cubicBezTo>
                  <a:pt x="42011" y="98538"/>
                  <a:pt x="0" y="129907"/>
                  <a:pt x="11747" y="131698"/>
                </a:cubicBezTo>
                <a:cubicBezTo>
                  <a:pt x="225069" y="164299"/>
                  <a:pt x="205867" y="207542"/>
                  <a:pt x="205867" y="207542"/>
                </a:cubicBezTo>
                <a:lnTo>
                  <a:pt x="146329" y="295007"/>
                </a:lnTo>
                <a:cubicBezTo>
                  <a:pt x="146329" y="295007"/>
                  <a:pt x="127736" y="287476"/>
                  <a:pt x="60807" y="277735"/>
                </a:cubicBezTo>
                <a:cubicBezTo>
                  <a:pt x="40640" y="299846"/>
                  <a:pt x="51689" y="309930"/>
                  <a:pt x="51689" y="309930"/>
                </a:cubicBezTo>
                <a:cubicBezTo>
                  <a:pt x="51689" y="309930"/>
                  <a:pt x="94246" y="313879"/>
                  <a:pt x="116078" y="328167"/>
                </a:cubicBezTo>
                <a:cubicBezTo>
                  <a:pt x="106946" y="360374"/>
                  <a:pt x="106946" y="360374"/>
                  <a:pt x="138189" y="348347"/>
                </a:cubicBezTo>
                <a:cubicBezTo>
                  <a:pt x="150711" y="368083"/>
                  <a:pt x="162217" y="410793"/>
                  <a:pt x="162217" y="410793"/>
                </a:cubicBezTo>
                <a:cubicBezTo>
                  <a:pt x="162217" y="410793"/>
                  <a:pt x="173279" y="420877"/>
                  <a:pt x="193459" y="398779"/>
                </a:cubicBezTo>
                <a:cubicBezTo>
                  <a:pt x="187185" y="341375"/>
                  <a:pt x="168440" y="315187"/>
                  <a:pt x="168440" y="315187"/>
                </a:cubicBezTo>
                <a:lnTo>
                  <a:pt x="250088" y="247890"/>
                </a:lnTo>
                <a:cubicBezTo>
                  <a:pt x="250088" y="247890"/>
                  <a:pt x="280352" y="214730"/>
                  <a:pt x="332295" y="424191"/>
                </a:cubicBezTo>
                <a:cubicBezTo>
                  <a:pt x="335165" y="435710"/>
                  <a:pt x="362559" y="391032"/>
                  <a:pt x="362559" y="391032"/>
                </a:cubicBezTo>
                <a:lnTo>
                  <a:pt x="330784" y="159460"/>
                </a:lnTo>
                <a:cubicBezTo>
                  <a:pt x="330784" y="159460"/>
                  <a:pt x="440714" y="35406"/>
                  <a:pt x="419620" y="17703"/>
                </a:cubicBezTo>
              </a:path>
            </a:pathLst>
          </a:custGeom>
          <a:solidFill>
            <a:srgbClr val="0078B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ru-RU"/>
          </a:p>
        </p:txBody>
      </p:sp>
      <p:pic>
        <p:nvPicPr>
          <p:cNvPr id="168" name="Picture 109"/>
          <p:cNvPicPr/>
          <p:nvPr/>
        </p:nvPicPr>
        <p:blipFill>
          <a:blip r:embed="rId7">
            <a:extLst>
              <a:ext uri="{28A0092B-C50C-407E-A947-70E740481C1C}">
                <a14:useLocalDpi xmlns:a14="http://schemas.microsoft.com/office/drawing/2010/main" val="0"/>
              </a:ext>
            </a:extLst>
          </a:blip>
          <a:srcRect/>
          <a:stretch>
            <a:fillRect/>
          </a:stretch>
        </p:blipFill>
        <p:spPr>
          <a:xfrm>
            <a:off x="4787132" y="3157109"/>
            <a:ext cx="577850" cy="408305"/>
          </a:xfrm>
          <a:prstGeom prst="rect">
            <a:avLst/>
          </a:prstGeom>
          <a:noFill/>
        </p:spPr>
      </p:pic>
      <p:sp>
        <p:nvSpPr>
          <p:cNvPr id="169" name="TextBox 168"/>
          <p:cNvSpPr txBox="1"/>
          <p:nvPr/>
        </p:nvSpPr>
        <p:spPr>
          <a:xfrm>
            <a:off x="4788024" y="3530539"/>
            <a:ext cx="4176464" cy="1901190"/>
          </a:xfrm>
          <a:prstGeom prst="rect">
            <a:avLst/>
          </a:prstGeom>
          <a:noFill/>
        </p:spPr>
        <p:txBody>
          <a:bodyPr wrap="square" rtlCol="0">
            <a:spAutoFit/>
          </a:bodyPr>
          <a:lstStyle/>
          <a:p>
            <a:r>
              <a:rPr lang="zh-CN" altLang="en-US" sz="1100" dirty="0"/>
              <a:t>两家大型水运企业</a:t>
            </a:r>
            <a:endParaRPr lang="ru-RU" sz="1100" dirty="0"/>
          </a:p>
          <a:p>
            <a:pPr marL="179705" indent="-179705" algn="just">
              <a:lnSpc>
                <a:spcPct val="90000"/>
              </a:lnSpc>
              <a:spcBef>
                <a:spcPts val="50"/>
              </a:spcBef>
              <a:buClr>
                <a:srgbClr val="0070C0"/>
              </a:buClr>
              <a:buFont typeface="Wingdings" panose="05000000000000000000" pitchFamily="2" charset="2"/>
              <a:buChar char="§"/>
            </a:pPr>
            <a:r>
              <a:rPr lang="zh-CN" altLang="en-US" sz="1100" b="1" dirty="0">
                <a:solidFill>
                  <a:srgbClr val="0070C0"/>
                </a:solidFill>
              </a:rPr>
              <a:t>布拉戈维申斯克贸易港</a:t>
            </a:r>
            <a:r>
              <a:rPr lang="en-US" altLang="zh-CN" sz="1100" b="1" dirty="0">
                <a:solidFill>
                  <a:srgbClr val="0070C0"/>
                </a:solidFill>
              </a:rPr>
              <a:t>》</a:t>
            </a:r>
            <a:r>
              <a:rPr lang="zh-CN" altLang="en-US" sz="1100" b="1" dirty="0">
                <a:solidFill>
                  <a:srgbClr val="0070C0"/>
                </a:solidFill>
              </a:rPr>
              <a:t>有限公司</a:t>
            </a:r>
            <a:endParaRPr lang="ru-RU" sz="1100" b="1" dirty="0">
              <a:solidFill>
                <a:srgbClr val="0070C0"/>
              </a:solidFill>
            </a:endParaRPr>
          </a:p>
          <a:p>
            <a:pPr marL="179705" indent="-125730" algn="just">
              <a:spcBef>
                <a:spcPts val="100"/>
              </a:spcBef>
              <a:buFont typeface="Wingdings" panose="05000000000000000000" pitchFamily="2" charset="2"/>
              <a:buChar char="ü"/>
            </a:pPr>
            <a:r>
              <a:rPr lang="zh-CN" altLang="en-US" sz="1100" dirty="0"/>
              <a:t>运输大豆，煤、货运集装箱、木材、包装件货物及散装货物。</a:t>
            </a:r>
            <a:endParaRPr lang="ru-RU" sz="1100" dirty="0"/>
          </a:p>
          <a:p>
            <a:pPr marL="179705" indent="-125730" algn="just">
              <a:spcBef>
                <a:spcPts val="100"/>
              </a:spcBef>
              <a:spcAft>
                <a:spcPts val="200"/>
              </a:spcAft>
              <a:buFont typeface="Wingdings" panose="05000000000000000000" pitchFamily="2" charset="2"/>
              <a:buChar char="ü"/>
            </a:pPr>
            <a:r>
              <a:rPr lang="zh-CN" altLang="en-US" sz="1100" dirty="0"/>
              <a:t>开采非金属建材</a:t>
            </a:r>
            <a:endParaRPr lang="ru-RU" sz="1100" dirty="0"/>
          </a:p>
          <a:p>
            <a:pPr algn="just">
              <a:spcAft>
                <a:spcPts val="200"/>
              </a:spcAft>
            </a:pPr>
            <a:r>
              <a:rPr lang="zh-CN" altLang="en-US" sz="1100" dirty="0"/>
              <a:t>夏季运营货运渡轮，冬季运营中俄跨境浮桥。</a:t>
            </a:r>
            <a:endParaRPr lang="ru-RU" sz="1100" dirty="0"/>
          </a:p>
          <a:p>
            <a:pPr marL="171450" indent="-171450">
              <a:buFont typeface="Wingdings" panose="05000000000000000000" pitchFamily="2" charset="2"/>
              <a:buChar char="§"/>
            </a:pPr>
            <a:r>
              <a:rPr lang="zh-CN" altLang="en-US" sz="1100" b="1" dirty="0">
                <a:solidFill>
                  <a:srgbClr val="0070C0"/>
                </a:solidFill>
              </a:rPr>
              <a:t>《阿穆拉索</a:t>
            </a:r>
            <a:r>
              <a:rPr lang="en-US" altLang="zh-CN" sz="1100" b="1" dirty="0">
                <a:solidFill>
                  <a:srgbClr val="0070C0"/>
                </a:solidFill>
              </a:rPr>
              <a:t>》</a:t>
            </a:r>
            <a:r>
              <a:rPr lang="zh-CN" altLang="en-US" sz="1100" b="1" dirty="0">
                <a:solidFill>
                  <a:srgbClr val="0070C0"/>
                </a:solidFill>
              </a:rPr>
              <a:t>客运港口有限公司</a:t>
            </a:r>
            <a:endParaRPr lang="ru-RU" sz="1100" b="1" dirty="0">
              <a:solidFill>
                <a:srgbClr val="0070C0"/>
              </a:solidFill>
            </a:endParaRPr>
          </a:p>
          <a:p>
            <a:pPr marL="179705" indent="-125730" algn="just">
              <a:spcBef>
                <a:spcPts val="100"/>
              </a:spcBef>
              <a:buFont typeface="Wingdings" panose="05000000000000000000" pitchFamily="2" charset="2"/>
              <a:buChar char="ü"/>
            </a:pPr>
            <a:r>
              <a:rPr lang="ru-RU" sz="1100" dirty="0"/>
              <a:t> </a:t>
            </a:r>
            <a:r>
              <a:rPr lang="zh-CN" altLang="en-US" sz="1100" dirty="0"/>
              <a:t>客、货运包括大件运输。</a:t>
            </a:r>
            <a:endParaRPr lang="ru-RU" sz="1100" dirty="0"/>
          </a:p>
          <a:p>
            <a:pPr marL="179705" indent="-125730" algn="just">
              <a:spcBef>
                <a:spcPts val="100"/>
              </a:spcBef>
              <a:buFont typeface="Wingdings" panose="05000000000000000000" pitchFamily="2" charset="2"/>
              <a:buChar char="ü"/>
            </a:pPr>
            <a:r>
              <a:rPr lang="zh-CN" altLang="en-US" sz="1100" dirty="0"/>
              <a:t>货物装卸载</a:t>
            </a:r>
            <a:endParaRPr lang="ru-RU" sz="1100" dirty="0"/>
          </a:p>
          <a:p>
            <a:pPr marL="179705" indent="-125730" algn="just">
              <a:spcBef>
                <a:spcPts val="100"/>
              </a:spcBef>
              <a:buFont typeface="Wingdings" panose="05000000000000000000" pitchFamily="2" charset="2"/>
              <a:buChar char="ü"/>
            </a:pPr>
            <a:r>
              <a:rPr lang="zh-CN" altLang="en-US" sz="1100" dirty="0"/>
              <a:t>仓储</a:t>
            </a:r>
            <a:endParaRPr lang="ru-RU" sz="1100" dirty="0"/>
          </a:p>
          <a:p>
            <a:pPr marL="179705" indent="-125730" algn="just">
              <a:spcBef>
                <a:spcPts val="100"/>
              </a:spcBef>
              <a:buFont typeface="Wingdings" panose="05000000000000000000" pitchFamily="2" charset="2"/>
              <a:buChar char="ü"/>
            </a:pPr>
            <a:r>
              <a:rPr lang="zh-CN" altLang="en-US" sz="1100" dirty="0"/>
              <a:t>货物通关</a:t>
            </a:r>
            <a:endParaRPr lang="ru-RU" sz="1100" dirty="0"/>
          </a:p>
        </p:txBody>
      </p:sp>
      <p:sp>
        <p:nvSpPr>
          <p:cNvPr id="170" name="TextBox 169"/>
          <p:cNvSpPr txBox="1"/>
          <p:nvPr/>
        </p:nvSpPr>
        <p:spPr>
          <a:xfrm>
            <a:off x="179512" y="3861048"/>
            <a:ext cx="4176464" cy="768350"/>
          </a:xfrm>
          <a:prstGeom prst="rect">
            <a:avLst/>
          </a:prstGeom>
          <a:noFill/>
        </p:spPr>
        <p:txBody>
          <a:bodyPr wrap="square" rtlCol="0">
            <a:spAutoFit/>
          </a:bodyPr>
          <a:lstStyle/>
          <a:p>
            <a:pPr algn="just"/>
            <a:r>
              <a:rPr lang="zh-CN" altLang="en-US" sz="1100" dirty="0">
                <a:solidFill>
                  <a:srgbClr val="0070C0"/>
                </a:solidFill>
              </a:rPr>
              <a:t>布拉戈维申斯克机场</a:t>
            </a:r>
            <a:r>
              <a:rPr lang="zh-CN" altLang="en-US" sz="1100" dirty="0"/>
              <a:t>是国家核心机场网络的一部分，并被列入联邦机场名单。</a:t>
            </a:r>
            <a:r>
              <a:rPr lang="zh-CN" altLang="en-US" sz="1100" dirty="0">
                <a:solidFill>
                  <a:srgbClr val="0070C0"/>
                </a:solidFill>
              </a:rPr>
              <a:t> </a:t>
            </a:r>
            <a:r>
              <a:rPr lang="en-US" altLang="zh-CN" sz="1100" dirty="0"/>
              <a:t>B</a:t>
            </a:r>
            <a:r>
              <a:rPr lang="zh-CN" altLang="en-US" sz="1100" dirty="0"/>
              <a:t>级跑道可为国内外生产的所有类型飞机和直升机提供服务。 客运运输分为国内和国际两个方向。 每年运送旅客约</a:t>
            </a:r>
            <a:r>
              <a:rPr lang="en-US" altLang="zh-CN" sz="1100" dirty="0">
                <a:solidFill>
                  <a:srgbClr val="0070C0"/>
                </a:solidFill>
              </a:rPr>
              <a:t>40</a:t>
            </a:r>
            <a:r>
              <a:rPr lang="zh-CN" altLang="en-US" sz="1100" dirty="0">
                <a:solidFill>
                  <a:srgbClr val="0070C0"/>
                </a:solidFill>
              </a:rPr>
              <a:t>万人次</a:t>
            </a:r>
            <a:r>
              <a:rPr lang="zh-CN" altLang="en-US" sz="1100" dirty="0"/>
              <a:t>。</a:t>
            </a:r>
            <a:endParaRPr lang="ru-RU" sz="1000" dirty="0"/>
          </a:p>
        </p:txBody>
      </p:sp>
      <p:sp>
        <p:nvSpPr>
          <p:cNvPr id="171" name="TextBox 170"/>
          <p:cNvSpPr txBox="1"/>
          <p:nvPr/>
        </p:nvSpPr>
        <p:spPr>
          <a:xfrm>
            <a:off x="4788024" y="2276872"/>
            <a:ext cx="4176464" cy="768350"/>
          </a:xfrm>
          <a:prstGeom prst="rect">
            <a:avLst/>
          </a:prstGeom>
          <a:noFill/>
        </p:spPr>
        <p:txBody>
          <a:bodyPr wrap="square" rtlCol="0">
            <a:spAutoFit/>
          </a:bodyPr>
          <a:lstStyle/>
          <a:p>
            <a:pPr lvl="0" algn="just"/>
            <a:r>
              <a:rPr lang="zh-CN" altLang="en-US" sz="1100" dirty="0">
                <a:solidFill>
                  <a:srgbClr val="0070C0"/>
                </a:solidFill>
              </a:rPr>
              <a:t>“布拉戈维申斯克”火车站</a:t>
            </a:r>
            <a:r>
              <a:rPr lang="zh-CN" altLang="en-US" sz="1100" dirty="0">
                <a:solidFill>
                  <a:prstClr val="black"/>
                </a:solidFill>
              </a:rPr>
              <a:t>是一类货运站，设有平行货场。 年装卸量超过</a:t>
            </a:r>
            <a:r>
              <a:rPr lang="en-US" altLang="zh-CN" sz="1100" dirty="0">
                <a:solidFill>
                  <a:srgbClr val="0070C0"/>
                </a:solidFill>
              </a:rPr>
              <a:t>380</a:t>
            </a:r>
            <a:r>
              <a:rPr lang="zh-CN" altLang="en-US" sz="1100" dirty="0">
                <a:solidFill>
                  <a:srgbClr val="0070C0"/>
                </a:solidFill>
              </a:rPr>
              <a:t>万吨</a:t>
            </a:r>
            <a:r>
              <a:rPr lang="zh-CN" altLang="en-US" sz="1100" dirty="0">
                <a:solidFill>
                  <a:prstClr val="black"/>
                </a:solidFill>
              </a:rPr>
              <a:t>。 途径车站长途列车的运行方向如下： 莫斯科； 赤塔市； 腾达市； 哈巴罗夫斯克市； 下别斯佳赫市（雅库特）； 符拉迪沃斯托克市； 别洛戈尔斯克市。</a:t>
            </a:r>
            <a:endParaRPr lang="ru-RU" sz="1100" dirty="0">
              <a:solidFill>
                <a:prstClr val="black"/>
              </a:solidFill>
            </a:endParaRPr>
          </a:p>
        </p:txBody>
      </p:sp>
      <p:sp>
        <p:nvSpPr>
          <p:cNvPr id="172" name="TextBox 171"/>
          <p:cNvSpPr txBox="1"/>
          <p:nvPr/>
        </p:nvSpPr>
        <p:spPr>
          <a:xfrm>
            <a:off x="179512" y="2276872"/>
            <a:ext cx="4176464" cy="614045"/>
          </a:xfrm>
          <a:prstGeom prst="rect">
            <a:avLst/>
          </a:prstGeom>
          <a:noFill/>
        </p:spPr>
        <p:txBody>
          <a:bodyPr wrap="square" rtlCol="0">
            <a:spAutoFit/>
          </a:bodyPr>
          <a:lstStyle/>
          <a:p>
            <a:pPr algn="just"/>
            <a:r>
              <a:rPr lang="zh-CN" altLang="en-US" sz="1100" dirty="0">
                <a:solidFill>
                  <a:prstClr val="black"/>
                </a:solidFill>
              </a:rPr>
              <a:t>市级道路网总</a:t>
            </a:r>
            <a:r>
              <a:rPr lang="zh-CN" altLang="en-US" sz="1100" dirty="0" smtClean="0">
                <a:solidFill>
                  <a:prstClr val="black"/>
                </a:solidFill>
              </a:rPr>
              <a:t>长</a:t>
            </a:r>
            <a:r>
              <a:rPr lang="en-US" altLang="zh-CN" sz="1100" b="1" dirty="0" smtClean="0">
                <a:solidFill>
                  <a:schemeClr val="accent6">
                    <a:lumMod val="75000"/>
                  </a:schemeClr>
                </a:solidFill>
              </a:rPr>
              <a:t>535</a:t>
            </a:r>
            <a:r>
              <a:rPr lang="ru-RU" sz="1100" b="1" dirty="0" smtClean="0">
                <a:solidFill>
                  <a:schemeClr val="accent6">
                    <a:lumMod val="75000"/>
                  </a:schemeClr>
                </a:solidFill>
              </a:rPr>
              <a:t>,</a:t>
            </a:r>
            <a:r>
              <a:rPr lang="en-US" altLang="zh-CN" sz="1100" b="1" dirty="0" smtClean="0">
                <a:solidFill>
                  <a:schemeClr val="accent6">
                    <a:lumMod val="75000"/>
                  </a:schemeClr>
                </a:solidFill>
              </a:rPr>
              <a:t>8</a:t>
            </a:r>
            <a:r>
              <a:rPr lang="ru-RU" sz="1100" b="1" dirty="0" smtClean="0">
                <a:solidFill>
                  <a:schemeClr val="accent6">
                    <a:lumMod val="75000"/>
                  </a:schemeClr>
                </a:solidFill>
              </a:rPr>
              <a:t>5</a:t>
            </a:r>
            <a:r>
              <a:rPr lang="zh-CN" altLang="en-US" sz="1100" dirty="0">
                <a:solidFill>
                  <a:prstClr val="black"/>
                </a:solidFill>
              </a:rPr>
              <a:t>公</a:t>
            </a:r>
            <a:r>
              <a:rPr lang="zh-CN" altLang="en-US" sz="1100" dirty="0" smtClean="0">
                <a:solidFill>
                  <a:prstClr val="black"/>
                </a:solidFill>
              </a:rPr>
              <a:t>里（单</a:t>
            </a:r>
            <a:r>
              <a:rPr lang="zh-CN" altLang="en-US" sz="1100" dirty="0">
                <a:solidFill>
                  <a:prstClr val="black"/>
                </a:solidFill>
              </a:rPr>
              <a:t>行</a:t>
            </a:r>
            <a:r>
              <a:rPr lang="zh-CN" altLang="en-US" sz="1100" dirty="0" smtClean="0">
                <a:solidFill>
                  <a:prstClr val="black"/>
                </a:solidFill>
              </a:rPr>
              <a:t>长度）。 </a:t>
            </a:r>
            <a:endParaRPr lang="en-US" altLang="zh-CN" sz="1100" dirty="0" smtClean="0">
              <a:solidFill>
                <a:prstClr val="black"/>
              </a:solidFill>
            </a:endParaRPr>
          </a:p>
          <a:p>
            <a:pPr algn="just"/>
            <a:r>
              <a:rPr lang="en-US" altLang="zh-CN" sz="1200" dirty="0" smtClean="0">
                <a:solidFill>
                  <a:prstClr val="black"/>
                </a:solidFill>
              </a:rPr>
              <a:t>20</a:t>
            </a:r>
            <a:r>
              <a:rPr lang="ru-RU" altLang="zh-CN" sz="1200" dirty="0" smtClean="0">
                <a:solidFill>
                  <a:prstClr val="black"/>
                </a:solidFill>
              </a:rPr>
              <a:t>2</a:t>
            </a:r>
            <a:r>
              <a:rPr lang="en-US" altLang="zh-CN" sz="1200" dirty="0" smtClean="0">
                <a:solidFill>
                  <a:prstClr val="black"/>
                </a:solidFill>
              </a:rPr>
              <a:t>2</a:t>
            </a:r>
            <a:r>
              <a:rPr lang="zh-CN" altLang="en-US" sz="1100" dirty="0" smtClean="0">
                <a:solidFill>
                  <a:prstClr val="black"/>
                </a:solidFill>
              </a:rPr>
              <a:t>年</a:t>
            </a:r>
            <a:r>
              <a:rPr lang="zh-CN" altLang="en-US" sz="1100" dirty="0">
                <a:solidFill>
                  <a:prstClr val="black"/>
                </a:solidFill>
              </a:rPr>
              <a:t>大中型企业公路运输量</a:t>
            </a:r>
            <a:r>
              <a:rPr lang="en-US" altLang="zh-CN" sz="1200" b="1" dirty="0">
                <a:solidFill>
                  <a:srgbClr val="F79646">
                    <a:lumMod val="75000"/>
                  </a:srgbClr>
                </a:solidFill>
              </a:rPr>
              <a:t>1.</a:t>
            </a:r>
            <a:r>
              <a:rPr lang="ru-RU" altLang="zh-CN" sz="1200" b="1" dirty="0">
                <a:solidFill>
                  <a:srgbClr val="F79646">
                    <a:lumMod val="75000"/>
                  </a:srgbClr>
                </a:solidFill>
              </a:rPr>
              <a:t>49</a:t>
            </a:r>
            <a:r>
              <a:rPr lang="zh-CN" altLang="en-US" sz="1100" dirty="0">
                <a:solidFill>
                  <a:prstClr val="black"/>
                </a:solidFill>
              </a:rPr>
              <a:t>亿</a:t>
            </a:r>
            <a:r>
              <a:rPr lang="zh-CN" altLang="en-US" sz="1100" dirty="0" smtClean="0">
                <a:solidFill>
                  <a:prstClr val="black"/>
                </a:solidFill>
              </a:rPr>
              <a:t>吨。</a:t>
            </a:r>
            <a:endParaRPr lang="en-US" altLang="zh-CN" sz="1100" dirty="0" smtClean="0">
              <a:solidFill>
                <a:prstClr val="black"/>
              </a:solidFill>
            </a:endParaRPr>
          </a:p>
          <a:p>
            <a:pPr algn="just"/>
            <a:r>
              <a:rPr lang="zh-CN" altLang="en-US" sz="1100" dirty="0" smtClean="0">
                <a:solidFill>
                  <a:prstClr val="black"/>
                </a:solidFill>
              </a:rPr>
              <a:t>公</a:t>
            </a:r>
            <a:r>
              <a:rPr lang="zh-CN" altLang="en-US" sz="1100" dirty="0">
                <a:solidFill>
                  <a:prstClr val="black"/>
                </a:solidFill>
              </a:rPr>
              <a:t>路客运量</a:t>
            </a:r>
            <a:r>
              <a:rPr lang="en-US" altLang="zh-CN" sz="1100" b="1" dirty="0">
                <a:solidFill>
                  <a:schemeClr val="accent6">
                    <a:lumMod val="75000"/>
                  </a:schemeClr>
                </a:solidFill>
              </a:rPr>
              <a:t>1.32</a:t>
            </a:r>
            <a:r>
              <a:rPr lang="zh-CN" altLang="en-US" sz="1100" dirty="0"/>
              <a:t>亿人公</a:t>
            </a:r>
            <a:r>
              <a:rPr lang="zh-CN" altLang="en-US" sz="1100" dirty="0">
                <a:solidFill>
                  <a:prstClr val="black"/>
                </a:solidFill>
              </a:rPr>
              <a:t>里。</a:t>
            </a:r>
            <a:endParaRPr lang="en-US" altLang="zh-CN" sz="1100" dirty="0">
              <a:solidFill>
                <a:prstClr val="black"/>
              </a:solidFill>
            </a:endParaRPr>
          </a:p>
        </p:txBody>
      </p:sp>
      <p:graphicFrame>
        <p:nvGraphicFramePr>
          <p:cNvPr id="173" name="Таблица 172"/>
          <p:cNvGraphicFramePr>
            <a:graphicFrameLocks noGrp="1"/>
          </p:cNvGraphicFramePr>
          <p:nvPr>
            <p:custDataLst>
              <p:tags r:id="rId1"/>
            </p:custDataLst>
          </p:nvPr>
        </p:nvGraphicFramePr>
        <p:xfrm>
          <a:off x="99884" y="5120020"/>
          <a:ext cx="4400109" cy="1426464"/>
        </p:xfrm>
        <a:graphic>
          <a:graphicData uri="http://schemas.openxmlformats.org/drawingml/2006/table">
            <a:tbl>
              <a:tblPr firstRow="1" firstCol="1" bandRow="1">
                <a:noFill/>
                <a:tableStyleId>{08FB837D-C827-4EFA-A057-4D05807E0F7C}</a:tableStyleId>
              </a:tblPr>
              <a:tblGrid>
                <a:gridCol w="1080447">
                  <a:extLst>
                    <a:ext uri="{9D8B030D-6E8A-4147-A177-3AD203B41FA5}">
                      <a16:colId xmlns:a16="http://schemas.microsoft.com/office/drawing/2014/main" xmlns="" val="20000"/>
                    </a:ext>
                  </a:extLst>
                </a:gridCol>
                <a:gridCol w="162560">
                  <a:extLst>
                    <a:ext uri="{9D8B030D-6E8A-4147-A177-3AD203B41FA5}">
                      <a16:colId xmlns:a16="http://schemas.microsoft.com/office/drawing/2014/main" xmlns="" val="20001"/>
                    </a:ext>
                  </a:extLst>
                </a:gridCol>
                <a:gridCol w="674014">
                  <a:extLst>
                    <a:ext uri="{9D8B030D-6E8A-4147-A177-3AD203B41FA5}">
                      <a16:colId xmlns:a16="http://schemas.microsoft.com/office/drawing/2014/main" xmlns="" val="20002"/>
                    </a:ext>
                  </a:extLst>
                </a:gridCol>
                <a:gridCol w="282467">
                  <a:extLst>
                    <a:ext uri="{9D8B030D-6E8A-4147-A177-3AD203B41FA5}">
                      <a16:colId xmlns:a16="http://schemas.microsoft.com/office/drawing/2014/main" xmlns="" val="20003"/>
                    </a:ext>
                  </a:extLst>
                </a:gridCol>
                <a:gridCol w="850232">
                  <a:extLst>
                    <a:ext uri="{9D8B030D-6E8A-4147-A177-3AD203B41FA5}">
                      <a16:colId xmlns:a16="http://schemas.microsoft.com/office/drawing/2014/main" xmlns="" val="20004"/>
                    </a:ext>
                  </a:extLst>
                </a:gridCol>
                <a:gridCol w="182717">
                  <a:extLst>
                    <a:ext uri="{9D8B030D-6E8A-4147-A177-3AD203B41FA5}">
                      <a16:colId xmlns:a16="http://schemas.microsoft.com/office/drawing/2014/main" xmlns="" val="20005"/>
                    </a:ext>
                  </a:extLst>
                </a:gridCol>
                <a:gridCol w="1167672">
                  <a:extLst>
                    <a:ext uri="{9D8B030D-6E8A-4147-A177-3AD203B41FA5}">
                      <a16:colId xmlns:a16="http://schemas.microsoft.com/office/drawing/2014/main" xmlns="" val="20006"/>
                    </a:ext>
                  </a:extLst>
                </a:gridCol>
              </a:tblGrid>
              <a:tr h="0">
                <a:tc>
                  <a:txBody>
                    <a:bodyPr/>
                    <a:lstStyle/>
                    <a:p>
                      <a:pPr algn="r">
                        <a:lnSpc>
                          <a:spcPct val="80000"/>
                        </a:lnSpc>
                        <a:spcAft>
                          <a:spcPts val="0"/>
                        </a:spcAft>
                      </a:pPr>
                      <a:r>
                        <a:rPr lang="zh-CN" altLang="en-US" sz="900" b="0" dirty="0">
                          <a:solidFill>
                            <a:schemeClr val="tx1"/>
                          </a:solidFill>
                          <a:effectLst/>
                          <a:latin typeface="+mn-lt"/>
                          <a:ea typeface="Calibri" panose="020F0502020204030204"/>
                          <a:cs typeface="Times New Roman" panose="02020603050405020304"/>
                        </a:rPr>
                        <a:t>莫斯科</a:t>
                      </a:r>
                      <a:endParaRPr lang="ru-RU" sz="900" b="0" dirty="0">
                        <a:solidFill>
                          <a:schemeClr val="tx1"/>
                        </a:solidFill>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b="0" kern="1200" dirty="0">
                        <a:solidFill>
                          <a:srgbClr val="000000"/>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0">
                <a:tc>
                  <a:txBody>
                    <a:bodyPr/>
                    <a:lstStyle/>
                    <a:p>
                      <a:pPr algn="r">
                        <a:lnSpc>
                          <a:spcPct val="80000"/>
                        </a:lnSpc>
                        <a:spcAft>
                          <a:spcPts val="0"/>
                        </a:spcAft>
                      </a:pPr>
                      <a:r>
                        <a:rPr lang="zh-CN" altLang="en-US" sz="900" b="0" dirty="0">
                          <a:effectLst/>
                          <a:latin typeface="+mn-lt"/>
                          <a:ea typeface="Calibri" panose="020F0502020204030204"/>
                          <a:cs typeface="Times New Roman" panose="02020603050405020304"/>
                        </a:rPr>
                        <a:t>符拉迪沃斯托克</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0">
                <a:tc>
                  <a:txBody>
                    <a:bodyPr/>
                    <a:lstStyle/>
                    <a:p>
                      <a:pPr algn="r">
                        <a:lnSpc>
                          <a:spcPct val="80000"/>
                        </a:lnSpc>
                        <a:spcAft>
                          <a:spcPts val="0"/>
                        </a:spcAft>
                      </a:pPr>
                      <a:r>
                        <a:rPr lang="zh-CN" altLang="en-US" sz="900" b="0" dirty="0">
                          <a:effectLst/>
                        </a:rPr>
                        <a:t>伊尔库茨克</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r>
                        <a:rPr lang="zh-CN" altLang="en-US" sz="900" kern="1200" dirty="0" smtClean="0">
                          <a:solidFill>
                            <a:schemeClr val="dk1"/>
                          </a:solidFill>
                          <a:effectLst/>
                          <a:latin typeface="+mn-lt"/>
                          <a:ea typeface="+mn-ea"/>
                          <a:cs typeface="+mn-cs"/>
                        </a:rPr>
                        <a:t>马加丹</a:t>
                      </a:r>
                      <a:endParaRPr lang="zh-CN" altLang="en-US"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0">
                <a:tc>
                  <a:txBody>
                    <a:bodyPr/>
                    <a:lstStyle/>
                    <a:p>
                      <a:pPr algn="r">
                        <a:lnSpc>
                          <a:spcPct val="80000"/>
                        </a:lnSpc>
                        <a:spcAft>
                          <a:spcPts val="0"/>
                        </a:spcAft>
                      </a:pPr>
                      <a:r>
                        <a:rPr lang="zh-CN" altLang="en-US" sz="900" b="0" dirty="0">
                          <a:effectLst/>
                          <a:latin typeface="+mn-lt"/>
                          <a:ea typeface="Calibri" panose="020F0502020204030204"/>
                          <a:cs typeface="Times New Roman" panose="02020603050405020304"/>
                        </a:rPr>
                        <a:t>赤塔</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r>
                        <a:rPr lang="zh-CN" altLang="en-US" sz="900" kern="1200" dirty="0" smtClean="0">
                          <a:solidFill>
                            <a:schemeClr val="dk1"/>
                          </a:solidFill>
                          <a:effectLst/>
                          <a:latin typeface="+mn-lt"/>
                          <a:ea typeface="+mn-ea"/>
                          <a:cs typeface="+mn-cs"/>
                        </a:rPr>
                        <a:t>阿穆尔河畔共青城</a:t>
                      </a: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0">
                <a:tc>
                  <a:txBody>
                    <a:bodyPr/>
                    <a:lstStyle/>
                    <a:p>
                      <a:pPr algn="r">
                        <a:lnSpc>
                          <a:spcPct val="80000"/>
                        </a:lnSpc>
                        <a:spcAft>
                          <a:spcPts val="0"/>
                        </a:spcAft>
                      </a:pPr>
                      <a:r>
                        <a:rPr lang="zh-CN" altLang="en-US" sz="900" b="0" dirty="0">
                          <a:effectLst/>
                          <a:latin typeface="+mn-lt"/>
                          <a:ea typeface="Calibri" panose="020F0502020204030204"/>
                          <a:cs typeface="Times New Roman" panose="02020603050405020304"/>
                        </a:rPr>
                        <a:t>哈巴罗夫斯克</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80000"/>
                        </a:lnSpc>
                        <a:spcBef>
                          <a:spcPts val="0"/>
                        </a:spcBef>
                        <a:spcAft>
                          <a:spcPts val="0"/>
                        </a:spcAft>
                        <a:buClrTx/>
                        <a:buSzTx/>
                        <a:buFontTx/>
                        <a:buNone/>
                        <a:defRPr/>
                      </a:pPr>
                      <a:r>
                        <a:rPr lang="zh-CN" altLang="en-US" sz="900" kern="1200" dirty="0" smtClean="0">
                          <a:solidFill>
                            <a:schemeClr val="dk1"/>
                          </a:solidFill>
                          <a:effectLst/>
                          <a:latin typeface="+mn-lt"/>
                          <a:ea typeface="+mn-ea"/>
                          <a:cs typeface="+mn-cs"/>
                        </a:rPr>
                        <a:t>斯沃博德内</a:t>
                      </a:r>
                      <a:endParaRPr lang="ru-RU" sz="900" kern="1200" dirty="0" smtClean="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0">
                <a:tc>
                  <a:txBody>
                    <a:bodyPr/>
                    <a:lstStyle/>
                    <a:p>
                      <a:pPr algn="r">
                        <a:lnSpc>
                          <a:spcPct val="80000"/>
                        </a:lnSpc>
                        <a:spcAft>
                          <a:spcPts val="0"/>
                        </a:spcAft>
                      </a:pPr>
                      <a:r>
                        <a:rPr lang="zh-CN" altLang="en-US" sz="900" b="0" dirty="0">
                          <a:effectLst/>
                          <a:latin typeface="+mn-lt"/>
                          <a:ea typeface="Calibri" panose="020F0502020204030204"/>
                          <a:cs typeface="Times New Roman" panose="02020603050405020304"/>
                        </a:rPr>
                        <a:t>雅库茨克</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80000"/>
                        </a:lnSpc>
                        <a:spcBef>
                          <a:spcPts val="0"/>
                        </a:spcBef>
                        <a:spcAft>
                          <a:spcPts val="0"/>
                        </a:spcAft>
                        <a:buClrTx/>
                        <a:buSzTx/>
                        <a:buFontTx/>
                        <a:buNone/>
                        <a:defRPr/>
                      </a:pPr>
                      <a:r>
                        <a:rPr lang="zh-CN" altLang="en-US" sz="900" b="0" dirty="0" smtClean="0">
                          <a:effectLst/>
                          <a:latin typeface="+mn-lt"/>
                          <a:ea typeface="Calibri" panose="020F0502020204030204"/>
                          <a:cs typeface="Times New Roman" panose="02020603050405020304"/>
                        </a:rPr>
                        <a:t>奥克佳布里斯基</a:t>
                      </a:r>
                      <a:endParaRPr lang="ru-RU" sz="900" b="0" dirty="0" smtClean="0">
                        <a:effectLst/>
                        <a:latin typeface="+mn-lt"/>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0">
                <a:tc>
                  <a:txBody>
                    <a:bodyPr/>
                    <a:lstStyle/>
                    <a:p>
                      <a:pPr algn="r">
                        <a:lnSpc>
                          <a:spcPct val="80000"/>
                        </a:lnSpc>
                        <a:spcAft>
                          <a:spcPts val="0"/>
                        </a:spcAft>
                      </a:pPr>
                      <a:r>
                        <a:rPr lang="zh-CN" altLang="en-US" sz="900" b="0" dirty="0">
                          <a:effectLst/>
                          <a:latin typeface="+mn-lt"/>
                          <a:ea typeface="Calibri" panose="020F0502020204030204"/>
                          <a:cs typeface="Times New Roman" panose="02020603050405020304"/>
                        </a:rPr>
                        <a:t>新西伯利亚</a:t>
                      </a:r>
                      <a:endParaRPr lang="ru-RU" sz="900" b="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spcAft>
                          <a:spcPts val="0"/>
                        </a:spcAft>
                      </a:pPr>
                      <a:r>
                        <a:rPr lang="ru-RU" sz="900" dirty="0">
                          <a:effectLst/>
                        </a:rPr>
                        <a:t> </a:t>
                      </a:r>
                      <a:endParaRPr lang="ru-RU" sz="900" dirty="0">
                        <a:effectLst/>
                        <a:latin typeface="Calibri" panose="020F0502020204030204"/>
                        <a:ea typeface="Calibri" panose="020F0502020204030204"/>
                        <a:cs typeface="Times New Roman" panose="02020603050405020304"/>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r>
                        <a:rPr lang="zh-CN" altLang="en-US" sz="900" b="0" kern="1200" dirty="0" smtClean="0">
                          <a:solidFill>
                            <a:schemeClr val="dk1"/>
                          </a:solidFill>
                          <a:effectLst/>
                          <a:latin typeface="+mn-lt"/>
                          <a:ea typeface="+mn-ea"/>
                          <a:cs typeface="+mn-cs"/>
                        </a:rPr>
                        <a:t>结雅</a:t>
                      </a:r>
                      <a:endParaRPr lang="ru-RU" sz="900" b="0" kern="1200" dirty="0" smtClean="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0">
                <a:tc>
                  <a:txBody>
                    <a:bodyPr/>
                    <a:lstStyle/>
                    <a:p>
                      <a:pPr marL="0" algn="r" defTabSz="914400" rtl="0" eaLnBrk="1" latinLnBrk="0" hangingPunct="1">
                        <a:lnSpc>
                          <a:spcPct val="80000"/>
                        </a:lnSpc>
                        <a:spcAft>
                          <a:spcPts val="0"/>
                        </a:spcAft>
                      </a:pPr>
                      <a:r>
                        <a:rPr lang="zh-CN" altLang="en-US" sz="900" b="0" kern="1200" dirty="0">
                          <a:solidFill>
                            <a:schemeClr val="dk1"/>
                          </a:solidFill>
                          <a:effectLst/>
                          <a:latin typeface="+mn-lt"/>
                          <a:ea typeface="+mn-ea"/>
                          <a:cs typeface="+mn-cs"/>
                        </a:rPr>
                        <a:t>乌兰乌德</a:t>
                      </a:r>
                      <a:endParaRPr lang="ru-RU" sz="900" b="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r>
                        <a:rPr lang="zh-CN" altLang="en-US" sz="900" kern="1200" dirty="0">
                          <a:solidFill>
                            <a:schemeClr val="dk1"/>
                          </a:solidFill>
                          <a:effectLst/>
                          <a:latin typeface="+mn-lt"/>
                          <a:ea typeface="+mn-ea"/>
                          <a:cs typeface="+mn-cs"/>
                        </a:rPr>
                        <a:t>滕达</a:t>
                      </a: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0">
                <a:tc>
                  <a:txBody>
                    <a:bodyPr/>
                    <a:lstStyle/>
                    <a:p>
                      <a:pPr marL="0" marR="0" lvl="0" indent="0" algn="r" defTabSz="914400" rtl="0" eaLnBrk="1" fontAlgn="auto" latinLnBrk="0" hangingPunct="1">
                        <a:lnSpc>
                          <a:spcPct val="80000"/>
                        </a:lnSpc>
                        <a:spcBef>
                          <a:spcPts val="0"/>
                        </a:spcBef>
                        <a:spcAft>
                          <a:spcPts val="0"/>
                        </a:spcAft>
                        <a:buClrTx/>
                        <a:buSzTx/>
                        <a:buFontTx/>
                        <a:buNone/>
                        <a:defRPr/>
                      </a:pPr>
                      <a:r>
                        <a:rPr lang="zh-CN" altLang="en-US" sz="900" b="0" kern="1200" dirty="0">
                          <a:solidFill>
                            <a:schemeClr val="dk1"/>
                          </a:solidFill>
                          <a:effectLst/>
                          <a:latin typeface="+mn-lt"/>
                          <a:ea typeface="+mn-ea"/>
                          <a:cs typeface="+mn-cs"/>
                        </a:rPr>
                        <a:t>叶卡捷琳堡</a:t>
                      </a:r>
                      <a:endParaRPr lang="ru-RU" sz="900" b="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0">
                <a:tc>
                  <a:txBody>
                    <a:bodyPr/>
                    <a:lstStyle/>
                    <a:p>
                      <a:pPr marL="0" marR="0" lvl="0" indent="0" algn="r" defTabSz="914400" rtl="0" eaLnBrk="1" fontAlgn="auto" latinLnBrk="0" hangingPunct="1">
                        <a:lnSpc>
                          <a:spcPct val="80000"/>
                        </a:lnSpc>
                        <a:spcBef>
                          <a:spcPts val="0"/>
                        </a:spcBef>
                        <a:spcAft>
                          <a:spcPts val="0"/>
                        </a:spcAft>
                        <a:buClrTx/>
                        <a:buSzTx/>
                        <a:buFontTx/>
                        <a:buNone/>
                        <a:defRPr/>
                      </a:pPr>
                      <a:r>
                        <a:rPr lang="zh-CN" altLang="en-US" sz="900" b="0" kern="1200" dirty="0">
                          <a:solidFill>
                            <a:schemeClr val="dk1"/>
                          </a:solidFill>
                          <a:effectLst/>
                          <a:latin typeface="+mn-lt"/>
                          <a:ea typeface="+mn-ea"/>
                          <a:cs typeface="+mn-cs"/>
                        </a:rPr>
                        <a:t>南萨哈林斯克</a:t>
                      </a:r>
                      <a:endParaRPr lang="ru-RU" sz="900" b="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80000"/>
                        </a:lnSpc>
                        <a:spcBef>
                          <a:spcPts val="0"/>
                        </a:spcBef>
                        <a:spcAft>
                          <a:spcPts val="0"/>
                        </a:spcAft>
                        <a:buClrTx/>
                        <a:buSzTx/>
                        <a:buFontTx/>
                        <a:buNone/>
                        <a:defRPr/>
                      </a:pPr>
                      <a:endParaRPr lang="ru-RU" sz="900" kern="1200" dirty="0">
                        <a:solidFill>
                          <a:schemeClr val="dk1"/>
                        </a:solidFill>
                        <a:effectLst/>
                        <a:latin typeface="+mn-lt"/>
                        <a:ea typeface="+mn-ea"/>
                        <a:cs typeface="+mn-cs"/>
                      </a:endParaRPr>
                    </a:p>
                  </a:txBody>
                  <a:tcPr marL="68580" marR="68580" marT="0" marB="0">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218440">
                <a:tc>
                  <a:txBody>
                    <a:bodyPr/>
                    <a:lstStyle/>
                    <a:p>
                      <a:pPr marL="0" algn="r" defTabSz="914400" rtl="0" eaLnBrk="1" latinLnBrk="0" hangingPunct="1">
                        <a:lnSpc>
                          <a:spcPct val="80000"/>
                        </a:lnSpc>
                        <a:spcAft>
                          <a:spcPts val="0"/>
                        </a:spcAft>
                      </a:pPr>
                      <a:r>
                        <a:rPr lang="zh-CN" altLang="en-US" sz="900" b="0" kern="1200" dirty="0">
                          <a:solidFill>
                            <a:schemeClr val="dk1"/>
                          </a:solidFill>
                          <a:effectLst/>
                          <a:latin typeface="+mn-lt"/>
                          <a:ea typeface="+mn-ea"/>
                          <a:cs typeface="+mn-cs"/>
                        </a:rPr>
                        <a:t>克拉斯诺亚尔斯克</a:t>
                      </a:r>
                      <a:endParaRPr lang="ru-RU" sz="900" b="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just" defTabSz="914400" rtl="0" eaLnBrk="1" fontAlgn="auto" latinLnBrk="0" hangingPunct="1">
                        <a:lnSpc>
                          <a:spcPct val="80000"/>
                        </a:lnSpc>
                        <a:spcBef>
                          <a:spcPts val="0"/>
                        </a:spcBef>
                        <a:spcAft>
                          <a:spcPts val="0"/>
                        </a:spcAft>
                        <a:buClrTx/>
                        <a:buSzTx/>
                        <a:buFontTx/>
                        <a:buNone/>
                        <a:defRPr/>
                      </a:pPr>
                      <a:r>
                        <a:rPr lang="zh-CN" altLang="en-US" sz="900" kern="1200" dirty="0">
                          <a:solidFill>
                            <a:schemeClr val="dk1"/>
                          </a:solidFill>
                          <a:effectLst/>
                          <a:latin typeface="+mn-lt"/>
                          <a:ea typeface="+mn-ea"/>
                          <a:cs typeface="+mn-cs"/>
                        </a:rPr>
                        <a:t>俄罗斯境内的飞行航线</a:t>
                      </a:r>
                      <a:endParaRPr lang="ru-RU" sz="900" kern="1200" dirty="0">
                        <a:solidFill>
                          <a:schemeClr val="dk1"/>
                        </a:solidFill>
                        <a:effectLst/>
                        <a:latin typeface="+mn-lt"/>
                        <a:ea typeface="+mn-ea"/>
                        <a:cs typeface="+mn-cs"/>
                      </a:endParaRPr>
                    </a:p>
                    <a:p>
                      <a:pPr marL="0" marR="0" indent="0" algn="just" defTabSz="914400" rtl="0" eaLnBrk="1" fontAlgn="auto" latinLnBrk="0" hangingPunct="1">
                        <a:lnSpc>
                          <a:spcPct val="80000"/>
                        </a:lnSpc>
                        <a:spcBef>
                          <a:spcPts val="0"/>
                        </a:spcBef>
                        <a:spcAft>
                          <a:spcPts val="0"/>
                        </a:spcAft>
                        <a:buClrTx/>
                        <a:buSzTx/>
                        <a:buFontTx/>
                        <a:buNone/>
                        <a:defRPr/>
                      </a:pPr>
                      <a:r>
                        <a:rPr lang="zh-CN" altLang="en-US" sz="900" kern="1200" dirty="0">
                          <a:solidFill>
                            <a:schemeClr val="dk1"/>
                          </a:solidFill>
                          <a:effectLst/>
                          <a:latin typeface="+mn-lt"/>
                          <a:ea typeface="+mn-ea"/>
                          <a:cs typeface="+mn-cs"/>
                        </a:rPr>
                        <a:t>阿穆尔州境内的飞行航线</a:t>
                      </a: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ru-RU"/>
                    </a:p>
                  </a:txBody>
                  <a:tcPr/>
                </a:tc>
                <a:extLst>
                  <a:ext uri="{0D108BD9-81ED-4DB2-BD59-A6C34878D82A}">
                    <a16:rowId xmlns:a16="http://schemas.microsoft.com/office/drawing/2014/main" xmlns="" val="10010"/>
                  </a:ext>
                </a:extLst>
              </a:tr>
              <a:tr h="0">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r>
                        <a:rPr lang="ru-RU" sz="900" kern="1200" dirty="0">
                          <a:solidFill>
                            <a:schemeClr val="dk1"/>
                          </a:solidFill>
                          <a:effectLst/>
                          <a:latin typeface="+mn-lt"/>
                          <a:ea typeface="+mn-ea"/>
                          <a:cs typeface="+mn-cs"/>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just" defTabSz="914400" rtl="0" eaLnBrk="1" latinLnBrk="0" hangingPunct="1">
                        <a:lnSpc>
                          <a:spcPct val="80000"/>
                        </a:lnSpc>
                        <a:spcAft>
                          <a:spcPts val="0"/>
                        </a:spcAft>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indent="0" algn="just" defTabSz="914400" rtl="0" eaLnBrk="1" fontAlgn="auto" latinLnBrk="0" hangingPunct="1">
                        <a:lnSpc>
                          <a:spcPct val="80000"/>
                        </a:lnSpc>
                        <a:spcBef>
                          <a:spcPts val="0"/>
                        </a:spcBef>
                        <a:spcAft>
                          <a:spcPts val="0"/>
                        </a:spcAft>
                        <a:buClrTx/>
                        <a:buSzTx/>
                        <a:buFontTx/>
                        <a:buNone/>
                        <a:defRPr/>
                      </a:pPr>
                      <a:endParaRPr lang="ru-RU" sz="900" kern="1200" dirty="0">
                        <a:solidFill>
                          <a:schemeClr val="dk1"/>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tcPr>
                </a:tc>
                <a:tc hMerge="1">
                  <a:txBody>
                    <a:bodyPr/>
                    <a:lstStyle/>
                    <a:p>
                      <a:endParaRPr lang="ru-RU"/>
                    </a:p>
                  </a:txBody>
                  <a:tcPr/>
                </a:tc>
                <a:extLst>
                  <a:ext uri="{0D108BD9-81ED-4DB2-BD59-A6C34878D82A}">
                    <a16:rowId xmlns:a16="http://schemas.microsoft.com/office/drawing/2014/main" xmlns="" val="10011"/>
                  </a:ext>
                </a:extLst>
              </a:tr>
            </a:tbl>
          </a:graphicData>
        </a:graphic>
      </p:graphicFrame>
      <p:sp>
        <p:nvSpPr>
          <p:cNvPr id="174" name="Овал 173"/>
          <p:cNvSpPr/>
          <p:nvPr/>
        </p:nvSpPr>
        <p:spPr>
          <a:xfrm>
            <a:off x="1232138" y="5153487"/>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75" name="Овал 174"/>
          <p:cNvSpPr/>
          <p:nvPr/>
        </p:nvSpPr>
        <p:spPr>
          <a:xfrm>
            <a:off x="1234659" y="5266478"/>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76" name="Овал 175"/>
          <p:cNvSpPr/>
          <p:nvPr/>
        </p:nvSpPr>
        <p:spPr>
          <a:xfrm>
            <a:off x="1234290" y="5738032"/>
            <a:ext cx="34925" cy="349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77" name="Овал 176"/>
          <p:cNvSpPr/>
          <p:nvPr/>
        </p:nvSpPr>
        <p:spPr>
          <a:xfrm>
            <a:off x="1234659" y="5847043"/>
            <a:ext cx="34925" cy="349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78" name="Овал 177"/>
          <p:cNvSpPr/>
          <p:nvPr/>
        </p:nvSpPr>
        <p:spPr>
          <a:xfrm>
            <a:off x="1235734" y="5963011"/>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79" name="Овал 178"/>
          <p:cNvSpPr/>
          <p:nvPr/>
        </p:nvSpPr>
        <p:spPr>
          <a:xfrm>
            <a:off x="1235734" y="6076014"/>
            <a:ext cx="34925" cy="3651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0" name="Овал 179"/>
          <p:cNvSpPr/>
          <p:nvPr/>
        </p:nvSpPr>
        <p:spPr>
          <a:xfrm>
            <a:off x="1231602" y="5404855"/>
            <a:ext cx="34925" cy="349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1" name="Овал 180"/>
          <p:cNvSpPr/>
          <p:nvPr/>
        </p:nvSpPr>
        <p:spPr>
          <a:xfrm flipH="1">
            <a:off x="1232140" y="5509200"/>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2" name="Овал 181"/>
          <p:cNvSpPr/>
          <p:nvPr/>
        </p:nvSpPr>
        <p:spPr>
          <a:xfrm>
            <a:off x="1230527" y="5630020"/>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6" name="Овал 185"/>
          <p:cNvSpPr/>
          <p:nvPr/>
        </p:nvSpPr>
        <p:spPr>
          <a:xfrm>
            <a:off x="1987551" y="5615432"/>
            <a:ext cx="360362" cy="3587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7" name="Овал 186"/>
          <p:cNvSpPr/>
          <p:nvPr/>
        </p:nvSpPr>
        <p:spPr>
          <a:xfrm>
            <a:off x="1214138" y="6164435"/>
            <a:ext cx="34925" cy="349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8" name="Овал 187"/>
          <p:cNvSpPr/>
          <p:nvPr/>
        </p:nvSpPr>
        <p:spPr>
          <a:xfrm>
            <a:off x="2254185" y="6205503"/>
            <a:ext cx="34925" cy="3651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89" name="Овал 188"/>
          <p:cNvSpPr/>
          <p:nvPr/>
        </p:nvSpPr>
        <p:spPr>
          <a:xfrm>
            <a:off x="2252598" y="6357286"/>
            <a:ext cx="36512" cy="3651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91" name="Овал 190"/>
          <p:cNvSpPr/>
          <p:nvPr/>
        </p:nvSpPr>
        <p:spPr>
          <a:xfrm>
            <a:off x="2042319" y="5669406"/>
            <a:ext cx="250825" cy="2508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193" name="Прямая соединительная линия 192"/>
          <p:cNvCxnSpPr>
            <a:stCxn id="191" idx="2"/>
            <a:endCxn id="174" idx="5"/>
          </p:cNvCxnSpPr>
          <p:nvPr/>
        </p:nvCxnSpPr>
        <p:spPr>
          <a:xfrm flipH="1" flipV="1">
            <a:off x="1262866" y="5184215"/>
            <a:ext cx="779453" cy="61060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4" name="Прямая соединительная линия 193"/>
          <p:cNvCxnSpPr>
            <a:stCxn id="191" idx="2"/>
            <a:endCxn id="175" idx="5"/>
          </p:cNvCxnSpPr>
          <p:nvPr/>
        </p:nvCxnSpPr>
        <p:spPr>
          <a:xfrm flipH="1" flipV="1">
            <a:off x="1265387" y="5297206"/>
            <a:ext cx="776932" cy="49761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5" name="Прямая соединительная линия 194"/>
          <p:cNvCxnSpPr>
            <a:stCxn id="191" idx="2"/>
            <a:endCxn id="180" idx="5"/>
          </p:cNvCxnSpPr>
          <p:nvPr/>
        </p:nvCxnSpPr>
        <p:spPr>
          <a:xfrm flipH="1" flipV="1">
            <a:off x="1261412" y="5434665"/>
            <a:ext cx="780907" cy="36015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6" name="Прямая соединительная линия 195"/>
          <p:cNvCxnSpPr>
            <a:stCxn id="191" idx="2"/>
            <a:endCxn id="181" idx="2"/>
          </p:cNvCxnSpPr>
          <p:nvPr/>
        </p:nvCxnSpPr>
        <p:spPr>
          <a:xfrm flipH="1" flipV="1">
            <a:off x="1268140" y="5527200"/>
            <a:ext cx="774179" cy="26761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7" name="Прямая соединительная линия 196"/>
          <p:cNvCxnSpPr>
            <a:stCxn id="191" idx="2"/>
            <a:endCxn id="182" idx="6"/>
          </p:cNvCxnSpPr>
          <p:nvPr/>
        </p:nvCxnSpPr>
        <p:spPr>
          <a:xfrm flipH="1" flipV="1">
            <a:off x="1266527" y="5648020"/>
            <a:ext cx="775792" cy="14679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8" name="Прямая соединительная линия 197"/>
          <p:cNvCxnSpPr>
            <a:stCxn id="191" idx="2"/>
            <a:endCxn id="176" idx="6"/>
          </p:cNvCxnSpPr>
          <p:nvPr/>
        </p:nvCxnSpPr>
        <p:spPr>
          <a:xfrm flipH="1" flipV="1">
            <a:off x="1269215" y="5755495"/>
            <a:ext cx="773104" cy="3932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9" name="Прямая соединительная линия 198"/>
          <p:cNvCxnSpPr>
            <a:stCxn id="191" idx="2"/>
            <a:endCxn id="177" idx="6"/>
          </p:cNvCxnSpPr>
          <p:nvPr/>
        </p:nvCxnSpPr>
        <p:spPr>
          <a:xfrm flipH="1">
            <a:off x="1269584" y="5794819"/>
            <a:ext cx="772735" cy="69687"/>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720904" y="4754021"/>
            <a:ext cx="3183963" cy="230832"/>
          </a:xfrm>
          <a:prstGeom prst="rect">
            <a:avLst/>
          </a:prstGeom>
          <a:noFill/>
        </p:spPr>
        <p:txBody>
          <a:bodyPr wrap="square" rtlCol="0">
            <a:spAutoFit/>
          </a:bodyPr>
          <a:lstStyle/>
          <a:p>
            <a:pPr algn="ctr"/>
            <a:r>
              <a:rPr lang="zh-CN" altLang="en-US" sz="900" dirty="0"/>
              <a:t>布拉戈维申斯克国际机场 </a:t>
            </a:r>
            <a:r>
              <a:rPr lang="en-US" altLang="zh-CN" sz="900" dirty="0"/>
              <a:t>(</a:t>
            </a:r>
            <a:r>
              <a:rPr lang="zh-CN" altLang="en-US" sz="900" dirty="0"/>
              <a:t>伊格纳季耶沃</a:t>
            </a:r>
            <a:r>
              <a:rPr lang="en-US" altLang="zh-CN" sz="900" dirty="0"/>
              <a:t>)</a:t>
            </a:r>
            <a:r>
              <a:rPr lang="zh-CN" altLang="en-US" sz="900" dirty="0"/>
              <a:t>的飞行航线</a:t>
            </a:r>
            <a:endParaRPr lang="ru-RU" sz="900" dirty="0"/>
          </a:p>
        </p:txBody>
      </p:sp>
      <p:sp>
        <p:nvSpPr>
          <p:cNvPr id="207" name="Овал 206"/>
          <p:cNvSpPr/>
          <p:nvPr/>
        </p:nvSpPr>
        <p:spPr>
          <a:xfrm>
            <a:off x="3131272" y="5960979"/>
            <a:ext cx="36000" cy="36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208" name="Овал 207"/>
          <p:cNvSpPr/>
          <p:nvPr/>
        </p:nvSpPr>
        <p:spPr>
          <a:xfrm>
            <a:off x="3134380" y="5853813"/>
            <a:ext cx="36000" cy="36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210" name="Прямая соединительная линия 209"/>
          <p:cNvCxnSpPr>
            <a:stCxn id="97" idx="6"/>
            <a:endCxn id="207" idx="3"/>
          </p:cNvCxnSpPr>
          <p:nvPr/>
        </p:nvCxnSpPr>
        <p:spPr>
          <a:xfrm>
            <a:off x="2244153" y="5794818"/>
            <a:ext cx="892391" cy="19688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1" name="Прямая соединительная линия 210"/>
          <p:cNvCxnSpPr>
            <a:stCxn id="97" idx="6"/>
            <a:endCxn id="208" idx="2"/>
          </p:cNvCxnSpPr>
          <p:nvPr/>
        </p:nvCxnSpPr>
        <p:spPr>
          <a:xfrm>
            <a:off x="2244153" y="5794818"/>
            <a:ext cx="890227" cy="7699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4" name="Прямая соединительная линия 213"/>
          <p:cNvCxnSpPr>
            <a:stCxn id="191" idx="2"/>
            <a:endCxn id="178" idx="6"/>
          </p:cNvCxnSpPr>
          <p:nvPr/>
        </p:nvCxnSpPr>
        <p:spPr>
          <a:xfrm flipH="1">
            <a:off x="1271734" y="5794819"/>
            <a:ext cx="770585" cy="18619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Прямая соединительная линия 214"/>
          <p:cNvCxnSpPr>
            <a:endCxn id="179" idx="7"/>
          </p:cNvCxnSpPr>
          <p:nvPr/>
        </p:nvCxnSpPr>
        <p:spPr>
          <a:xfrm flipH="1">
            <a:off x="1265544" y="5784737"/>
            <a:ext cx="796933" cy="29662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6" name="Прямая соединительная линия 215"/>
          <p:cNvCxnSpPr>
            <a:stCxn id="191" idx="2"/>
            <a:endCxn id="187" idx="6"/>
          </p:cNvCxnSpPr>
          <p:nvPr/>
        </p:nvCxnSpPr>
        <p:spPr>
          <a:xfrm flipH="1">
            <a:off x="1249063" y="5794819"/>
            <a:ext cx="793256" cy="38707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7" name="Прямая соединительная линия 216"/>
          <p:cNvCxnSpPr/>
          <p:nvPr/>
        </p:nvCxnSpPr>
        <p:spPr>
          <a:xfrm>
            <a:off x="4499992" y="1843083"/>
            <a:ext cx="0" cy="468226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8" name="Рисунок 217" descr="http://www.transinfo.su/files/transinfo/image/icon-gps.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7132" y="5445224"/>
            <a:ext cx="472695" cy="470730"/>
          </a:xfrm>
          <a:prstGeom prst="rect">
            <a:avLst/>
          </a:prstGeom>
          <a:noFill/>
          <a:ln>
            <a:noFill/>
          </a:ln>
        </p:spPr>
      </p:pic>
      <p:sp>
        <p:nvSpPr>
          <p:cNvPr id="219" name="TextBox 218"/>
          <p:cNvSpPr txBox="1"/>
          <p:nvPr/>
        </p:nvSpPr>
        <p:spPr>
          <a:xfrm>
            <a:off x="5580112" y="5589240"/>
            <a:ext cx="2044302" cy="338554"/>
          </a:xfrm>
          <a:prstGeom prst="rect">
            <a:avLst/>
          </a:prstGeom>
          <a:noFill/>
        </p:spPr>
        <p:txBody>
          <a:bodyPr wrap="square" rtlCol="0">
            <a:spAutoFit/>
          </a:bodyPr>
          <a:lstStyle/>
          <a:p>
            <a:pPr lvl="0"/>
            <a:r>
              <a:rPr lang="zh-CN" altLang="en-US" sz="1600" b="1" dirty="0">
                <a:solidFill>
                  <a:srgbClr val="0070C0"/>
                </a:solidFill>
              </a:rPr>
              <a:t>通信</a:t>
            </a:r>
            <a:endParaRPr lang="ru-RU" sz="1600" b="1" dirty="0">
              <a:solidFill>
                <a:srgbClr val="0070C0"/>
              </a:solidFill>
            </a:endParaRPr>
          </a:p>
        </p:txBody>
      </p:sp>
      <p:sp>
        <p:nvSpPr>
          <p:cNvPr id="220" name="TextBox 219"/>
          <p:cNvSpPr txBox="1"/>
          <p:nvPr/>
        </p:nvSpPr>
        <p:spPr>
          <a:xfrm>
            <a:off x="4788024" y="5877272"/>
            <a:ext cx="4176464" cy="646331"/>
          </a:xfrm>
          <a:prstGeom prst="rect">
            <a:avLst/>
          </a:prstGeom>
          <a:noFill/>
        </p:spPr>
        <p:txBody>
          <a:bodyPr wrap="square" rtlCol="0">
            <a:spAutoFit/>
          </a:bodyPr>
          <a:lstStyle/>
          <a:p>
            <a:pPr lvl="0" algn="just"/>
            <a:r>
              <a:rPr lang="zh-CN" altLang="en-US" sz="1200" dirty="0">
                <a:solidFill>
                  <a:prstClr val="black"/>
                </a:solidFill>
              </a:rPr>
              <a:t>州内最大的固话及网络运营商</a:t>
            </a:r>
            <a:r>
              <a:rPr lang="en-US" altLang="zh-CN" sz="1200" dirty="0">
                <a:solidFill>
                  <a:prstClr val="black"/>
                </a:solidFill>
              </a:rPr>
              <a:t>-《</a:t>
            </a:r>
            <a:r>
              <a:rPr lang="zh-CN" altLang="en-US" sz="1200" dirty="0">
                <a:solidFill>
                  <a:prstClr val="black"/>
                </a:solidFill>
              </a:rPr>
              <a:t>俄罗斯电信公司</a:t>
            </a:r>
            <a:r>
              <a:rPr lang="en-US" altLang="zh-CN" sz="1200" dirty="0" smtClean="0">
                <a:solidFill>
                  <a:prstClr val="black"/>
                </a:solidFill>
              </a:rPr>
              <a:t>》</a:t>
            </a:r>
            <a:r>
              <a:rPr lang="zh-CN" altLang="en-US" sz="1200" dirty="0" smtClean="0">
                <a:solidFill>
                  <a:prstClr val="black"/>
                </a:solidFill>
              </a:rPr>
              <a:t>。</a:t>
            </a:r>
            <a:endParaRPr lang="ru-RU" sz="1200" dirty="0">
              <a:solidFill>
                <a:prstClr val="black"/>
              </a:solidFill>
            </a:endParaRPr>
          </a:p>
          <a:p>
            <a:pPr lvl="0" algn="just"/>
            <a:r>
              <a:rPr lang="zh-CN" altLang="en-US" sz="1200" dirty="0">
                <a:solidFill>
                  <a:prstClr val="black"/>
                </a:solidFill>
              </a:rPr>
              <a:t>通讯运营：</a:t>
            </a:r>
            <a:r>
              <a:rPr lang="en-US" altLang="zh-CN" sz="1200" dirty="0">
                <a:solidFill>
                  <a:prstClr val="black"/>
                </a:solidFill>
              </a:rPr>
              <a:t>MTS</a:t>
            </a:r>
            <a:r>
              <a:rPr lang="zh-CN" altLang="en-US" sz="1200" dirty="0">
                <a:solidFill>
                  <a:prstClr val="black"/>
                </a:solidFill>
              </a:rPr>
              <a:t>、</a:t>
            </a:r>
            <a:r>
              <a:rPr lang="en-US" altLang="zh-CN" sz="1200" dirty="0">
                <a:solidFill>
                  <a:prstClr val="black"/>
                </a:solidFill>
              </a:rPr>
              <a:t>Beeline</a:t>
            </a:r>
            <a:r>
              <a:rPr lang="zh-CN" altLang="en-US" sz="1200" dirty="0">
                <a:solidFill>
                  <a:prstClr val="black"/>
                </a:solidFill>
              </a:rPr>
              <a:t>、</a:t>
            </a:r>
            <a:r>
              <a:rPr lang="en-US" altLang="zh-CN" sz="1200" dirty="0" err="1">
                <a:solidFill>
                  <a:prstClr val="black"/>
                </a:solidFill>
              </a:rPr>
              <a:t>MegaFon</a:t>
            </a:r>
            <a:r>
              <a:rPr lang="zh-CN" altLang="en-US" sz="1200" dirty="0">
                <a:solidFill>
                  <a:prstClr val="black"/>
                </a:solidFill>
              </a:rPr>
              <a:t>、</a:t>
            </a:r>
            <a:r>
              <a:rPr lang="en-US" altLang="zh-CN" sz="1200" dirty="0" err="1">
                <a:solidFill>
                  <a:prstClr val="black"/>
                </a:solidFill>
              </a:rPr>
              <a:t>Yota</a:t>
            </a:r>
            <a:r>
              <a:rPr lang="zh-CN" altLang="en-US" sz="1200" dirty="0" smtClean="0">
                <a:solidFill>
                  <a:prstClr val="black"/>
                </a:solidFill>
              </a:rPr>
              <a:t>。此</a:t>
            </a:r>
            <a:r>
              <a:rPr lang="zh-CN" altLang="en-US" sz="1200" dirty="0">
                <a:solidFill>
                  <a:prstClr val="black"/>
                </a:solidFill>
              </a:rPr>
              <a:t>外、</a:t>
            </a:r>
            <a:r>
              <a:rPr lang="en-US" altLang="zh-CN" sz="1200" dirty="0">
                <a:solidFill>
                  <a:prstClr val="black"/>
                </a:solidFill>
              </a:rPr>
              <a:t>G</a:t>
            </a:r>
            <a:r>
              <a:rPr lang="zh-CN" altLang="en-US" sz="1200" dirty="0">
                <a:solidFill>
                  <a:prstClr val="black"/>
                </a:solidFill>
              </a:rPr>
              <a:t>网、中国移动、中国联通及</a:t>
            </a:r>
            <a:r>
              <a:rPr lang="en-US" altLang="zh-CN" sz="1200" dirty="0">
                <a:solidFill>
                  <a:prstClr val="black"/>
                </a:solidFill>
              </a:rPr>
              <a:t>CDMA</a:t>
            </a:r>
            <a:r>
              <a:rPr lang="zh-CN" altLang="en-US" sz="1200" dirty="0">
                <a:solidFill>
                  <a:prstClr val="black"/>
                </a:solidFill>
              </a:rPr>
              <a:t>信号可覆盖布拉戈维申斯克市。</a:t>
            </a:r>
            <a:endParaRPr lang="ru-RU" sz="1200" dirty="0">
              <a:solidFill>
                <a:prstClr val="black"/>
              </a:solidFill>
            </a:endParaRPr>
          </a:p>
        </p:txBody>
      </p:sp>
      <p:sp>
        <p:nvSpPr>
          <p:cNvPr id="221" name="Овал 220"/>
          <p:cNvSpPr/>
          <p:nvPr/>
        </p:nvSpPr>
        <p:spPr>
          <a:xfrm rot="378659">
            <a:off x="3134298" y="5603048"/>
            <a:ext cx="36000" cy="36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224" name="Прямая соединительная линия 223"/>
          <p:cNvCxnSpPr>
            <a:stCxn id="97" idx="6"/>
            <a:endCxn id="221" idx="2"/>
          </p:cNvCxnSpPr>
          <p:nvPr/>
        </p:nvCxnSpPr>
        <p:spPr>
          <a:xfrm flipV="1">
            <a:off x="2244153" y="5619069"/>
            <a:ext cx="890254" cy="17574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73" name="Прямоугольник 7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anose="02020603050405020304" pitchFamily="18" charset="0"/>
              </a:rPr>
              <a:t>9</a:t>
            </a:r>
          </a:p>
        </p:txBody>
      </p:sp>
      <p:cxnSp>
        <p:nvCxnSpPr>
          <p:cNvPr id="74" name="Прямая соединительная линия 73"/>
          <p:cNvCxnSpPr>
            <a:stCxn id="191" idx="2"/>
            <a:endCxn id="75" idx="7"/>
          </p:cNvCxnSpPr>
          <p:nvPr/>
        </p:nvCxnSpPr>
        <p:spPr>
          <a:xfrm flipH="1">
            <a:off x="1263023" y="5794819"/>
            <a:ext cx="779296" cy="486599"/>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75" name="Овал 74"/>
          <p:cNvSpPr/>
          <p:nvPr/>
        </p:nvSpPr>
        <p:spPr>
          <a:xfrm>
            <a:off x="1233213" y="6276303"/>
            <a:ext cx="34925" cy="34925"/>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92" name="Овал 91"/>
          <p:cNvSpPr/>
          <p:nvPr/>
        </p:nvSpPr>
        <p:spPr>
          <a:xfrm rot="378659">
            <a:off x="3134379" y="5712215"/>
            <a:ext cx="36000" cy="36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93" name="Прямая соединительная линия 92"/>
          <p:cNvCxnSpPr>
            <a:stCxn id="97" idx="6"/>
            <a:endCxn id="92" idx="2"/>
          </p:cNvCxnSpPr>
          <p:nvPr/>
        </p:nvCxnSpPr>
        <p:spPr>
          <a:xfrm flipV="1">
            <a:off x="2244153" y="5728236"/>
            <a:ext cx="890335" cy="66582"/>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97" name="Овал 96"/>
          <p:cNvSpPr/>
          <p:nvPr/>
        </p:nvSpPr>
        <p:spPr>
          <a:xfrm>
            <a:off x="2091311" y="5717823"/>
            <a:ext cx="152842" cy="15399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98" name="Овал 97"/>
          <p:cNvSpPr/>
          <p:nvPr/>
        </p:nvSpPr>
        <p:spPr>
          <a:xfrm>
            <a:off x="2225897" y="6714696"/>
            <a:ext cx="36512" cy="365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105" name="Прямая соединительная линия 104"/>
          <p:cNvCxnSpPr>
            <a:stCxn id="186" idx="5"/>
            <a:endCxn id="122" idx="2"/>
          </p:cNvCxnSpPr>
          <p:nvPr/>
        </p:nvCxnSpPr>
        <p:spPr>
          <a:xfrm>
            <a:off x="2295139" y="5921666"/>
            <a:ext cx="838112" cy="377259"/>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06" name="Прямая соединительная линия 105"/>
          <p:cNvCxnSpPr>
            <a:stCxn id="186" idx="5"/>
            <a:endCxn id="118" idx="2"/>
          </p:cNvCxnSpPr>
          <p:nvPr/>
        </p:nvCxnSpPr>
        <p:spPr>
          <a:xfrm flipV="1">
            <a:off x="2295139" y="5846264"/>
            <a:ext cx="838113" cy="75402"/>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07" name="Прямая соединительная линия 106"/>
          <p:cNvCxnSpPr>
            <a:stCxn id="186" idx="5"/>
            <a:endCxn id="120" idx="2"/>
          </p:cNvCxnSpPr>
          <p:nvPr/>
        </p:nvCxnSpPr>
        <p:spPr>
          <a:xfrm>
            <a:off x="2295139" y="5921666"/>
            <a:ext cx="838112" cy="151554"/>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a:stCxn id="186" idx="5"/>
            <a:endCxn id="121" idx="2"/>
          </p:cNvCxnSpPr>
          <p:nvPr/>
        </p:nvCxnSpPr>
        <p:spPr>
          <a:xfrm>
            <a:off x="2295139" y="5921666"/>
            <a:ext cx="839349" cy="26066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09" name="Прямая соединительная линия 108"/>
          <p:cNvCxnSpPr>
            <a:stCxn id="186" idx="5"/>
            <a:endCxn id="119" idx="2"/>
          </p:cNvCxnSpPr>
          <p:nvPr/>
        </p:nvCxnSpPr>
        <p:spPr>
          <a:xfrm>
            <a:off x="2295139" y="5921666"/>
            <a:ext cx="839348" cy="37334"/>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118" name="Овал 117"/>
          <p:cNvSpPr/>
          <p:nvPr/>
        </p:nvSpPr>
        <p:spPr>
          <a:xfrm rot="378659">
            <a:off x="3133143" y="5830243"/>
            <a:ext cx="36000" cy="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19" name="Овал 118"/>
          <p:cNvSpPr/>
          <p:nvPr/>
        </p:nvSpPr>
        <p:spPr>
          <a:xfrm rot="378659">
            <a:off x="3134378" y="5942979"/>
            <a:ext cx="36000" cy="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20" name="Овал 119"/>
          <p:cNvSpPr/>
          <p:nvPr/>
        </p:nvSpPr>
        <p:spPr>
          <a:xfrm rot="378659">
            <a:off x="3133142" y="6057199"/>
            <a:ext cx="36000" cy="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21" name="Овал 120"/>
          <p:cNvSpPr/>
          <p:nvPr/>
        </p:nvSpPr>
        <p:spPr>
          <a:xfrm rot="378659">
            <a:off x="3134379" y="6166305"/>
            <a:ext cx="36000" cy="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122" name="Овал 121"/>
          <p:cNvSpPr/>
          <p:nvPr/>
        </p:nvSpPr>
        <p:spPr>
          <a:xfrm rot="378659">
            <a:off x="3133142" y="6282904"/>
            <a:ext cx="36000" cy="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cxnSp>
        <p:nvCxnSpPr>
          <p:cNvPr id="76" name="Прямая соединительная линия 75"/>
          <p:cNvCxnSpPr/>
          <p:nvPr/>
        </p:nvCxnSpPr>
        <p:spPr>
          <a:xfrm flipV="1">
            <a:off x="2286718" y="5399583"/>
            <a:ext cx="852934" cy="340384"/>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flipV="1">
            <a:off x="2293145" y="5519223"/>
            <a:ext cx="856128" cy="20839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80" name="Овал 79"/>
          <p:cNvSpPr/>
          <p:nvPr/>
        </p:nvSpPr>
        <p:spPr>
          <a:xfrm>
            <a:off x="3121652" y="5363583"/>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
        <p:nvSpPr>
          <p:cNvPr id="81" name="Овал 80"/>
          <p:cNvSpPr/>
          <p:nvPr/>
        </p:nvSpPr>
        <p:spPr>
          <a:xfrm>
            <a:off x="3129792" y="5491200"/>
            <a:ext cx="36000" cy="360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ru-RU"/>
          </a:p>
        </p:txBody>
      </p:sp>
    </p:spTree>
    <p:extLst>
      <p:ext uri="{BB962C8B-B14F-4D97-AF65-F5344CB8AC3E}">
        <p14:creationId xmlns:p14="http://schemas.microsoft.com/office/powerpoint/2010/main" val="138857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5c8886b6-fa70-4251-8dc9-51e14c18f134}"/>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7932030e-5b7d-46a4-aee7-b71f802ec6ff}"/>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82419</TotalTime>
  <Words>13329</Words>
  <Application>Microsoft Office PowerPoint</Application>
  <PresentationFormat>Экран (4:3)</PresentationFormat>
  <Paragraphs>939</Paragraphs>
  <Slides>50</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Соколовская Елена Александровна</dc:creator>
  <cp:lastModifiedBy>Дайлиде Дмитрий Анатольевич</cp:lastModifiedBy>
  <cp:revision>1611</cp:revision>
  <cp:lastPrinted>2022-08-22T07:37:13Z</cp:lastPrinted>
  <dcterms:created xsi:type="dcterms:W3CDTF">2017-08-09T05:22:47Z</dcterms:created>
  <dcterms:modified xsi:type="dcterms:W3CDTF">2023-07-20T01:19:17Z</dcterms:modified>
</cp:coreProperties>
</file>